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4"/>
  </p:notesMasterIdLst>
  <p:sldIdLst>
    <p:sldId id="256" r:id="rId2"/>
    <p:sldId id="258" r:id="rId3"/>
    <p:sldId id="262" r:id="rId4"/>
    <p:sldId id="261" r:id="rId5"/>
    <p:sldId id="263" r:id="rId6"/>
    <p:sldId id="264" r:id="rId7"/>
    <p:sldId id="265" r:id="rId8"/>
    <p:sldId id="267" r:id="rId9"/>
    <p:sldId id="268" r:id="rId10"/>
    <p:sldId id="269" r:id="rId11"/>
    <p:sldId id="270" r:id="rId12"/>
    <p:sldId id="271" r:id="rId13"/>
    <p:sldId id="273" r:id="rId14"/>
    <p:sldId id="274" r:id="rId15"/>
    <p:sldId id="275" r:id="rId16"/>
    <p:sldId id="276" r:id="rId17"/>
    <p:sldId id="277" r:id="rId18"/>
    <p:sldId id="278" r:id="rId19"/>
    <p:sldId id="279" r:id="rId20"/>
    <p:sldId id="281" r:id="rId21"/>
    <p:sldId id="282" r:id="rId22"/>
    <p:sldId id="283" r:id="rId23"/>
    <p:sldId id="285" r:id="rId24"/>
    <p:sldId id="284" r:id="rId25"/>
    <p:sldId id="286" r:id="rId26"/>
    <p:sldId id="288" r:id="rId27"/>
    <p:sldId id="289" r:id="rId28"/>
    <p:sldId id="339" r:id="rId29"/>
    <p:sldId id="290" r:id="rId30"/>
    <p:sldId id="291" r:id="rId31"/>
    <p:sldId id="292" r:id="rId32"/>
    <p:sldId id="293" r:id="rId33"/>
    <p:sldId id="294" r:id="rId34"/>
    <p:sldId id="298" r:id="rId35"/>
    <p:sldId id="296" r:id="rId36"/>
    <p:sldId id="299" r:id="rId37"/>
    <p:sldId id="302" r:id="rId38"/>
    <p:sldId id="340" r:id="rId39"/>
    <p:sldId id="303" r:id="rId40"/>
    <p:sldId id="305" r:id="rId41"/>
    <p:sldId id="306" r:id="rId42"/>
    <p:sldId id="307" r:id="rId43"/>
    <p:sldId id="311" r:id="rId44"/>
    <p:sldId id="312" r:id="rId45"/>
    <p:sldId id="313" r:id="rId46"/>
    <p:sldId id="314" r:id="rId47"/>
    <p:sldId id="315" r:id="rId48"/>
    <p:sldId id="316" r:id="rId49"/>
    <p:sldId id="317" r:id="rId50"/>
    <p:sldId id="318" r:id="rId51"/>
    <p:sldId id="320" r:id="rId52"/>
    <p:sldId id="321" r:id="rId53"/>
    <p:sldId id="322" r:id="rId54"/>
    <p:sldId id="327" r:id="rId55"/>
    <p:sldId id="326" r:id="rId56"/>
    <p:sldId id="328" r:id="rId57"/>
    <p:sldId id="329" r:id="rId58"/>
    <p:sldId id="330" r:id="rId59"/>
    <p:sldId id="331" r:id="rId60"/>
    <p:sldId id="333" r:id="rId61"/>
    <p:sldId id="335" r:id="rId62"/>
    <p:sldId id="336" r:id="rId63"/>
    <p:sldId id="337" r:id="rId64"/>
    <p:sldId id="338" r:id="rId65"/>
    <p:sldId id="341" r:id="rId66"/>
    <p:sldId id="342" r:id="rId67"/>
    <p:sldId id="343" r:id="rId68"/>
    <p:sldId id="344" r:id="rId69"/>
    <p:sldId id="347" r:id="rId70"/>
    <p:sldId id="345" r:id="rId71"/>
    <p:sldId id="346" r:id="rId72"/>
    <p:sldId id="348"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196B496-094E-45AE-9721-79AECAD273B9}">
          <p14:sldIdLst>
            <p14:sldId id="256"/>
            <p14:sldId id="258"/>
            <p14:sldId id="262"/>
            <p14:sldId id="261"/>
            <p14:sldId id="263"/>
            <p14:sldId id="264"/>
            <p14:sldId id="265"/>
            <p14:sldId id="267"/>
            <p14:sldId id="268"/>
            <p14:sldId id="269"/>
            <p14:sldId id="270"/>
            <p14:sldId id="271"/>
            <p14:sldId id="273"/>
            <p14:sldId id="274"/>
            <p14:sldId id="275"/>
            <p14:sldId id="276"/>
            <p14:sldId id="277"/>
            <p14:sldId id="278"/>
            <p14:sldId id="279"/>
            <p14:sldId id="281"/>
            <p14:sldId id="282"/>
            <p14:sldId id="283"/>
            <p14:sldId id="285"/>
            <p14:sldId id="284"/>
            <p14:sldId id="286"/>
            <p14:sldId id="288"/>
            <p14:sldId id="289"/>
            <p14:sldId id="339"/>
            <p14:sldId id="290"/>
            <p14:sldId id="291"/>
            <p14:sldId id="292"/>
            <p14:sldId id="293"/>
            <p14:sldId id="294"/>
            <p14:sldId id="298"/>
            <p14:sldId id="296"/>
            <p14:sldId id="299"/>
            <p14:sldId id="302"/>
            <p14:sldId id="340"/>
            <p14:sldId id="303"/>
            <p14:sldId id="305"/>
            <p14:sldId id="306"/>
            <p14:sldId id="307"/>
            <p14:sldId id="311"/>
            <p14:sldId id="312"/>
            <p14:sldId id="313"/>
            <p14:sldId id="314"/>
            <p14:sldId id="315"/>
            <p14:sldId id="316"/>
            <p14:sldId id="317"/>
            <p14:sldId id="318"/>
            <p14:sldId id="320"/>
            <p14:sldId id="321"/>
            <p14:sldId id="322"/>
            <p14:sldId id="327"/>
            <p14:sldId id="326"/>
            <p14:sldId id="328"/>
            <p14:sldId id="329"/>
            <p14:sldId id="330"/>
            <p14:sldId id="331"/>
            <p14:sldId id="333"/>
            <p14:sldId id="335"/>
            <p14:sldId id="336"/>
            <p14:sldId id="337"/>
            <p14:sldId id="338"/>
          </p14:sldIdLst>
        </p14:section>
        <p14:section name="Appendix" id="{4ADFE7F0-2434-4295-BCAC-F7AD9570C34C}">
          <p14:sldIdLst>
            <p14:sldId id="341"/>
            <p14:sldId id="342"/>
            <p14:sldId id="343"/>
            <p14:sldId id="344"/>
            <p14:sldId id="347"/>
            <p14:sldId id="345"/>
            <p14:sldId id="346"/>
            <p14:sldId id="3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2" autoAdjust="0"/>
    <p:restoredTop sz="74615" autoAdjust="0"/>
  </p:normalViewPr>
  <p:slideViewPr>
    <p:cSldViewPr snapToGrid="0">
      <p:cViewPr varScale="1">
        <p:scale>
          <a:sx n="57" d="100"/>
          <a:sy n="57" d="100"/>
        </p:scale>
        <p:origin x="24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7/26/2020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Assumptions: shared feature space.</a:t>
            </a:r>
          </a:p>
          <a:p>
            <a:endParaRPr lang="en-US" dirty="0"/>
          </a:p>
          <a:p>
            <a:r>
              <a:rPr lang="en-US" dirty="0"/>
              <a:t>For the feature extractor, </a:t>
            </a:r>
          </a:p>
          <a:p>
            <a:r>
              <a:rPr lang="en-US" dirty="0"/>
              <a:t>we can share layers or not; </a:t>
            </a:r>
          </a:p>
          <a:p>
            <a:r>
              <a:rPr lang="en-US" dirty="0"/>
              <a:t>we may use single features or multiple features during adaptation.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Collecting pixel-level label is much more expensive and time-consuming.</a:t>
            </a:r>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27</a:t>
            </a:fld>
            <a:endParaRPr lang="en-US" dirty="0"/>
          </a:p>
        </p:txBody>
      </p:sp>
    </p:spTree>
    <p:extLst>
      <p:ext uri="{BB962C8B-B14F-4D97-AF65-F5344CB8AC3E}">
        <p14:creationId xmlns:p14="http://schemas.microsoft.com/office/powerpoint/2010/main" val="1207137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28</a:t>
            </a:fld>
            <a:endParaRPr lang="en-US" dirty="0"/>
          </a:p>
        </p:txBody>
      </p:sp>
    </p:spTree>
    <p:extLst>
      <p:ext uri="{BB962C8B-B14F-4D97-AF65-F5344CB8AC3E}">
        <p14:creationId xmlns:p14="http://schemas.microsoft.com/office/powerpoint/2010/main" val="128116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29</a:t>
            </a:fld>
            <a:endParaRPr lang="en-US" dirty="0"/>
          </a:p>
        </p:txBody>
      </p:sp>
    </p:spTree>
    <p:extLst>
      <p:ext uri="{BB962C8B-B14F-4D97-AF65-F5344CB8AC3E}">
        <p14:creationId xmlns:p14="http://schemas.microsoft.com/office/powerpoint/2010/main" val="4214275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30</a:t>
            </a:fld>
            <a:endParaRPr lang="en-US" dirty="0"/>
          </a:p>
        </p:txBody>
      </p:sp>
    </p:spTree>
    <p:extLst>
      <p:ext uri="{BB962C8B-B14F-4D97-AF65-F5344CB8AC3E}">
        <p14:creationId xmlns:p14="http://schemas.microsoft.com/office/powerpoint/2010/main" val="1993056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31</a:t>
            </a:fld>
            <a:endParaRPr lang="en-US" dirty="0"/>
          </a:p>
        </p:txBody>
      </p:sp>
    </p:spTree>
    <p:extLst>
      <p:ext uri="{BB962C8B-B14F-4D97-AF65-F5344CB8AC3E}">
        <p14:creationId xmlns:p14="http://schemas.microsoft.com/office/powerpoint/2010/main" val="4012576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Difference between high-level features of pre-trained networks.</a:t>
            </a:r>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32</a:t>
            </a:fld>
            <a:endParaRPr lang="en-US" dirty="0"/>
          </a:p>
        </p:txBody>
      </p:sp>
    </p:spTree>
    <p:extLst>
      <p:ext uri="{BB962C8B-B14F-4D97-AF65-F5344CB8AC3E}">
        <p14:creationId xmlns:p14="http://schemas.microsoft.com/office/powerpoint/2010/main" val="2927379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33</a:t>
            </a:fld>
            <a:endParaRPr lang="en-US" dirty="0"/>
          </a:p>
        </p:txBody>
      </p:sp>
    </p:spTree>
    <p:extLst>
      <p:ext uri="{BB962C8B-B14F-4D97-AF65-F5344CB8AC3E}">
        <p14:creationId xmlns:p14="http://schemas.microsoft.com/office/powerpoint/2010/main" val="2725134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can preserve the same semantics and simulate the target distribution.</a:t>
            </a:r>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35</a:t>
            </a:fld>
            <a:endParaRPr lang="en-US" dirty="0"/>
          </a:p>
        </p:txBody>
      </p:sp>
    </p:spTree>
    <p:extLst>
      <p:ext uri="{BB962C8B-B14F-4D97-AF65-F5344CB8AC3E}">
        <p14:creationId xmlns:p14="http://schemas.microsoft.com/office/powerpoint/2010/main" val="243472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has many mistakes, and our results are much better compared with </a:t>
            </a:r>
            <a:r>
              <a:rPr lang="en-US" altLang="zh-CN" dirty="0" err="1"/>
              <a:t>SourceOnly</a:t>
            </a:r>
            <a:r>
              <a:rPr lang="en-US" altLang="zh-CN" dirty="0"/>
              <a:t> model.</a:t>
            </a:r>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36</a:t>
            </a:fld>
            <a:endParaRPr lang="en-US" dirty="0"/>
          </a:p>
        </p:txBody>
      </p:sp>
    </p:spTree>
    <p:extLst>
      <p:ext uri="{BB962C8B-B14F-4D97-AF65-F5344CB8AC3E}">
        <p14:creationId xmlns:p14="http://schemas.microsoft.com/office/powerpoint/2010/main" val="1886088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IoU =TP</a:t>
            </a:r>
            <a:r>
              <a:rPr lang="en-US" altLang="zh-CN" baseline="0" dirty="0"/>
              <a:t> / (</a:t>
            </a:r>
            <a:r>
              <a:rPr lang="en-US" altLang="zh-CN" dirty="0"/>
              <a:t>TP+FP+FN)</a:t>
            </a:r>
          </a:p>
        </p:txBody>
      </p:sp>
      <p:sp>
        <p:nvSpPr>
          <p:cNvPr id="4" name="灯片编号占位符 3"/>
          <p:cNvSpPr>
            <a:spLocks noGrp="1"/>
          </p:cNvSpPr>
          <p:nvPr>
            <p:ph type="sldNum" sz="quarter" idx="5"/>
          </p:nvPr>
        </p:nvSpPr>
        <p:spPr/>
        <p:txBody>
          <a:bodyPr/>
          <a:lstStyle/>
          <a:p>
            <a:fld id="{21B2AA4F-B828-4D7C-AFD3-893933DAFCB4}" type="slidenum">
              <a:rPr lang="en-US" smtClean="0"/>
              <a:t>37</a:t>
            </a:fld>
            <a:endParaRPr lang="en-US" dirty="0"/>
          </a:p>
        </p:txBody>
      </p:sp>
    </p:spTree>
    <p:extLst>
      <p:ext uri="{BB962C8B-B14F-4D97-AF65-F5344CB8AC3E}">
        <p14:creationId xmlns:p14="http://schemas.microsoft.com/office/powerpoint/2010/main" val="1382832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MMD: maximum mean discrepancy;</a:t>
            </a:r>
            <a:r>
              <a:rPr lang="zh-CN" altLang="en-US" dirty="0"/>
              <a:t> </a:t>
            </a:r>
            <a:r>
              <a:rPr lang="en-US" altLang="zh-CN" dirty="0"/>
              <a:t>CORAL:</a:t>
            </a:r>
            <a:r>
              <a:rPr lang="zh-CN" altLang="en-US" dirty="0"/>
              <a:t> </a:t>
            </a:r>
            <a:r>
              <a:rPr lang="en-US" altLang="zh-CN" dirty="0"/>
              <a:t>second order statistics (variance)</a:t>
            </a:r>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1B2AA4F-B828-4D7C-AFD3-893933DAFCB4}" type="slidenum">
              <a:rPr lang="en-US" smtClean="0"/>
              <a:t>12</a:t>
            </a:fld>
            <a:endParaRPr lang="en-US" dirty="0"/>
          </a:p>
        </p:txBody>
      </p:sp>
    </p:spTree>
    <p:extLst>
      <p:ext uri="{BB962C8B-B14F-4D97-AF65-F5344CB8AC3E}">
        <p14:creationId xmlns:p14="http://schemas.microsoft.com/office/powerpoint/2010/main" val="387502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38</a:t>
            </a:fld>
            <a:endParaRPr lang="en-US" dirty="0"/>
          </a:p>
        </p:txBody>
      </p:sp>
    </p:spTree>
    <p:extLst>
      <p:ext uri="{BB962C8B-B14F-4D97-AF65-F5344CB8AC3E}">
        <p14:creationId xmlns:p14="http://schemas.microsoft.com/office/powerpoint/2010/main" val="229136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performance is also significant with different segmentation backbone.</a:t>
            </a:r>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39</a:t>
            </a:fld>
            <a:endParaRPr lang="en-US" dirty="0"/>
          </a:p>
        </p:txBody>
      </p:sp>
    </p:spTree>
    <p:extLst>
      <p:ext uri="{BB962C8B-B14F-4D97-AF65-F5344CB8AC3E}">
        <p14:creationId xmlns:p14="http://schemas.microsoft.com/office/powerpoint/2010/main" val="36508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41</a:t>
            </a:fld>
            <a:endParaRPr lang="en-US" dirty="0"/>
          </a:p>
        </p:txBody>
      </p:sp>
    </p:spTree>
    <p:extLst>
      <p:ext uri="{BB962C8B-B14F-4D97-AF65-F5344CB8AC3E}">
        <p14:creationId xmlns:p14="http://schemas.microsoft.com/office/powerpoint/2010/main" val="2680100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label y can be randomly sampled from uniform distribution or the source domain.</a:t>
            </a:r>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42</a:t>
            </a:fld>
            <a:endParaRPr lang="en-US" dirty="0"/>
          </a:p>
        </p:txBody>
      </p:sp>
    </p:spTree>
    <p:extLst>
      <p:ext uri="{BB962C8B-B14F-4D97-AF65-F5344CB8AC3E}">
        <p14:creationId xmlns:p14="http://schemas.microsoft.com/office/powerpoint/2010/main" val="1821521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43</a:t>
            </a:fld>
            <a:endParaRPr lang="en-US" dirty="0"/>
          </a:p>
        </p:txBody>
      </p:sp>
    </p:spTree>
    <p:extLst>
      <p:ext uri="{BB962C8B-B14F-4D97-AF65-F5344CB8AC3E}">
        <p14:creationId xmlns:p14="http://schemas.microsoft.com/office/powerpoint/2010/main" val="4229990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Train G and D in minmax game to obtain target training pairs (</a:t>
            </a:r>
            <a:r>
              <a:rPr lang="en-US" altLang="zh-CN" dirty="0" err="1"/>
              <a:t>Xg</a:t>
            </a:r>
            <a:r>
              <a:rPr lang="en-US" altLang="zh-CN" dirty="0"/>
              <a:t>, Y)</a:t>
            </a:r>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44</a:t>
            </a:fld>
            <a:endParaRPr lang="en-US" dirty="0"/>
          </a:p>
        </p:txBody>
      </p:sp>
    </p:spTree>
    <p:extLst>
      <p:ext uri="{BB962C8B-B14F-4D97-AF65-F5344CB8AC3E}">
        <p14:creationId xmlns:p14="http://schemas.microsoft.com/office/powerpoint/2010/main" val="4217104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45</a:t>
            </a:fld>
            <a:endParaRPr lang="en-US" dirty="0"/>
          </a:p>
        </p:txBody>
      </p:sp>
    </p:spTree>
    <p:extLst>
      <p:ext uri="{BB962C8B-B14F-4D97-AF65-F5344CB8AC3E}">
        <p14:creationId xmlns:p14="http://schemas.microsoft.com/office/powerpoint/2010/main" val="2445372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SBADA trains two classifier and ensemble them together.</a:t>
            </a:r>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46</a:t>
            </a:fld>
            <a:endParaRPr lang="en-US" dirty="0"/>
          </a:p>
        </p:txBody>
      </p:sp>
    </p:spTree>
    <p:extLst>
      <p:ext uri="{BB962C8B-B14F-4D97-AF65-F5344CB8AC3E}">
        <p14:creationId xmlns:p14="http://schemas.microsoft.com/office/powerpoint/2010/main" val="3321106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generated images should be consistent to our input labels</a:t>
            </a:r>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47</a:t>
            </a:fld>
            <a:endParaRPr lang="en-US" dirty="0"/>
          </a:p>
        </p:txBody>
      </p:sp>
    </p:spTree>
    <p:extLst>
      <p:ext uri="{BB962C8B-B14F-4D97-AF65-F5344CB8AC3E}">
        <p14:creationId xmlns:p14="http://schemas.microsoft.com/office/powerpoint/2010/main" val="2282435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SVHN -&gt; MNIST</a:t>
            </a:r>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48</a:t>
            </a:fld>
            <a:endParaRPr lang="en-US" dirty="0"/>
          </a:p>
        </p:txBody>
      </p:sp>
    </p:spTree>
    <p:extLst>
      <p:ext uri="{BB962C8B-B14F-4D97-AF65-F5344CB8AC3E}">
        <p14:creationId xmlns:p14="http://schemas.microsoft.com/office/powerpoint/2010/main" val="204419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Domain mapping.</a:t>
            </a:r>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13</a:t>
            </a:fld>
            <a:endParaRPr lang="en-US" dirty="0"/>
          </a:p>
        </p:txBody>
      </p:sp>
    </p:spTree>
    <p:extLst>
      <p:ext uri="{BB962C8B-B14F-4D97-AF65-F5344CB8AC3E}">
        <p14:creationId xmlns:p14="http://schemas.microsoft.com/office/powerpoint/2010/main" val="598500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49</a:t>
            </a:fld>
            <a:endParaRPr lang="en-US" dirty="0"/>
          </a:p>
        </p:txBody>
      </p:sp>
    </p:spTree>
    <p:extLst>
      <p:ext uri="{BB962C8B-B14F-4D97-AF65-F5344CB8AC3E}">
        <p14:creationId xmlns:p14="http://schemas.microsoft.com/office/powerpoint/2010/main" val="1611612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50</a:t>
            </a:fld>
            <a:endParaRPr lang="en-US" dirty="0"/>
          </a:p>
        </p:txBody>
      </p:sp>
    </p:spTree>
    <p:extLst>
      <p:ext uri="{BB962C8B-B14F-4D97-AF65-F5344CB8AC3E}">
        <p14:creationId xmlns:p14="http://schemas.microsoft.com/office/powerpoint/2010/main" val="15295385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51</a:t>
            </a:fld>
            <a:endParaRPr lang="en-US" dirty="0"/>
          </a:p>
        </p:txBody>
      </p:sp>
    </p:spTree>
    <p:extLst>
      <p:ext uri="{BB962C8B-B14F-4D97-AF65-F5344CB8AC3E}">
        <p14:creationId xmlns:p14="http://schemas.microsoft.com/office/powerpoint/2010/main" val="2796992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52</a:t>
            </a:fld>
            <a:endParaRPr lang="en-US" dirty="0"/>
          </a:p>
        </p:txBody>
      </p:sp>
    </p:spTree>
    <p:extLst>
      <p:ext uri="{BB962C8B-B14F-4D97-AF65-F5344CB8AC3E}">
        <p14:creationId xmlns:p14="http://schemas.microsoft.com/office/powerpoint/2010/main" val="1373589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53</a:t>
            </a:fld>
            <a:endParaRPr lang="en-US" dirty="0"/>
          </a:p>
        </p:txBody>
      </p:sp>
    </p:spTree>
    <p:extLst>
      <p:ext uri="{BB962C8B-B14F-4D97-AF65-F5344CB8AC3E}">
        <p14:creationId xmlns:p14="http://schemas.microsoft.com/office/powerpoint/2010/main" val="983660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Input label y and generate target-style image </a:t>
            </a:r>
            <a:r>
              <a:rPr lang="en-US" altLang="zh-CN" dirty="0" err="1"/>
              <a:t>x_g</a:t>
            </a:r>
            <a:r>
              <a:rPr lang="en-US" altLang="zh-CN" dirty="0"/>
              <a:t> with the label y</a:t>
            </a:r>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54</a:t>
            </a:fld>
            <a:endParaRPr lang="en-US" dirty="0"/>
          </a:p>
        </p:txBody>
      </p:sp>
    </p:spTree>
    <p:extLst>
      <p:ext uri="{BB962C8B-B14F-4D97-AF65-F5344CB8AC3E}">
        <p14:creationId xmlns:p14="http://schemas.microsoft.com/office/powerpoint/2010/main" val="9784036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use two additional regularizations.</a:t>
            </a:r>
          </a:p>
          <a:p>
            <a:endParaRPr lang="en-US" altLang="zh-CN" dirty="0"/>
          </a:p>
          <a:p>
            <a:r>
              <a:rPr lang="en-US" altLang="zh-CN" dirty="0"/>
              <a:t>Weight regularizations: during adaptation, the parameters of classifier should be similar to the original pre-trained model.</a:t>
            </a:r>
          </a:p>
          <a:p>
            <a:r>
              <a:rPr lang="en-US" altLang="zh-CN" dirty="0"/>
              <a:t>Clustering regularizations (entropy minimization): try to push the decision boundaries to low-density data region (prediction more confident), robust.</a:t>
            </a:r>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55</a:t>
            </a:fld>
            <a:endParaRPr lang="en-US" dirty="0"/>
          </a:p>
        </p:txBody>
      </p:sp>
    </p:spTree>
    <p:extLst>
      <p:ext uri="{BB962C8B-B14F-4D97-AF65-F5344CB8AC3E}">
        <p14:creationId xmlns:p14="http://schemas.microsoft.com/office/powerpoint/2010/main" val="8169433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quality of generated images are not good. </a:t>
            </a:r>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56</a:t>
            </a:fld>
            <a:endParaRPr lang="en-US" dirty="0"/>
          </a:p>
        </p:txBody>
      </p:sp>
    </p:spTree>
    <p:extLst>
      <p:ext uri="{BB962C8B-B14F-4D97-AF65-F5344CB8AC3E}">
        <p14:creationId xmlns:p14="http://schemas.microsoft.com/office/powerpoint/2010/main" val="468651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method can achieve better or comparable performance than previous data-based methods.</a:t>
            </a:r>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57</a:t>
            </a:fld>
            <a:endParaRPr lang="en-US" dirty="0"/>
          </a:p>
        </p:txBody>
      </p:sp>
    </p:spTree>
    <p:extLst>
      <p:ext uri="{BB962C8B-B14F-4D97-AF65-F5344CB8AC3E}">
        <p14:creationId xmlns:p14="http://schemas.microsoft.com/office/powerpoint/2010/main" val="9161050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propose different adaptation frameworks based on generation, each of them can address or alleviate some specific issues:</a:t>
            </a:r>
          </a:p>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61</a:t>
            </a:fld>
            <a:endParaRPr lang="en-US" dirty="0"/>
          </a:p>
        </p:txBody>
      </p:sp>
    </p:spTree>
    <p:extLst>
      <p:ext uri="{BB962C8B-B14F-4D97-AF65-F5344CB8AC3E}">
        <p14:creationId xmlns:p14="http://schemas.microsoft.com/office/powerpoint/2010/main" val="2499644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Therefore, {</a:t>
                </a:r>
                <a14:m>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𝑔</m:t>
                        </m:r>
                      </m:sub>
                    </m:sSub>
                    <m:r>
                      <a:rPr lang="en-US" altLang="zh-CN" sz="1200" b="0" i="1" smtClean="0">
                        <a:latin typeface="Cambria Math" panose="02040503050406030204" pitchFamily="18" charset="0"/>
                      </a:rPr>
                      <m:t>, </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𝑠</m:t>
                        </m:r>
                      </m:sub>
                    </m:sSub>
                  </m:oMath>
                </a14:m>
                <a:r>
                  <a:rPr lang="en-US" altLang="zh-CN" sz="1200" dirty="0">
                    <a:latin typeface="Times New Roman" panose="02020603050405020304" pitchFamily="18" charset="0"/>
                    <a:cs typeface="Times New Roman" panose="02020603050405020304" pitchFamily="18" charset="0"/>
                  </a:rPr>
                  <a:t>} constructs valid image-label data in the target domain</a:t>
                </a:r>
              </a:p>
              <a:p>
                <a:endParaRPr lang="en-US" altLang="zh-CN" dirty="0"/>
              </a:p>
              <a:p>
                <a:r>
                  <a:rPr lang="en-US" altLang="zh-CN" dirty="0"/>
                  <a:t>This is the general </a:t>
                </a:r>
                <a:r>
                  <a:rPr lang="en-US" altLang="zh-CN" dirty="0" err="1"/>
                  <a:t>framworks</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Therefore, {</a:t>
                </a:r>
                <a:r>
                  <a:rPr lang="en-US" altLang="zh-CN" sz="1200" b="0" i="0">
                    <a:latin typeface="Cambria Math" panose="02040503050406030204" pitchFamily="18" charset="0"/>
                  </a:rPr>
                  <a:t>𝑥_𝑔, 𝑦_𝑠</a:t>
                </a:r>
                <a:r>
                  <a:rPr lang="en-US" altLang="zh-CN" sz="1200" dirty="0">
                    <a:latin typeface="Times New Roman" panose="02020603050405020304" pitchFamily="18" charset="0"/>
                    <a:cs typeface="Times New Roman" panose="02020603050405020304" pitchFamily="18" charset="0"/>
                  </a:rPr>
                  <a:t>} constructs valid image-label data in the target domain</a:t>
                </a:r>
              </a:p>
              <a:p>
                <a:endParaRPr lang="zh-CN" altLang="en-US" dirty="0"/>
              </a:p>
            </p:txBody>
          </p:sp>
        </mc:Fallback>
      </mc:AlternateContent>
      <p:sp>
        <p:nvSpPr>
          <p:cNvPr id="4" name="灯片编号占位符 3"/>
          <p:cNvSpPr>
            <a:spLocks noGrp="1"/>
          </p:cNvSpPr>
          <p:nvPr>
            <p:ph type="sldNum" sz="quarter" idx="5"/>
          </p:nvPr>
        </p:nvSpPr>
        <p:spPr/>
        <p:txBody>
          <a:bodyPr/>
          <a:lstStyle/>
          <a:p>
            <a:fld id="{21B2AA4F-B828-4D7C-AFD3-893933DAFCB4}" type="slidenum">
              <a:rPr lang="en-US" smtClean="0"/>
              <a:t>14</a:t>
            </a:fld>
            <a:endParaRPr lang="en-US" dirty="0"/>
          </a:p>
        </p:txBody>
      </p:sp>
    </p:spTree>
    <p:extLst>
      <p:ext uri="{BB962C8B-B14F-4D97-AF65-F5344CB8AC3E}">
        <p14:creationId xmlns:p14="http://schemas.microsoft.com/office/powerpoint/2010/main" val="2145383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62</a:t>
            </a:fld>
            <a:endParaRPr lang="en-US" dirty="0"/>
          </a:p>
        </p:txBody>
      </p:sp>
    </p:spTree>
    <p:extLst>
      <p:ext uri="{BB962C8B-B14F-4D97-AF65-F5344CB8AC3E}">
        <p14:creationId xmlns:p14="http://schemas.microsoft.com/office/powerpoint/2010/main" val="29035241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63</a:t>
            </a:fld>
            <a:endParaRPr lang="en-US" dirty="0"/>
          </a:p>
        </p:txBody>
      </p:sp>
    </p:spTree>
    <p:extLst>
      <p:ext uri="{BB962C8B-B14F-4D97-AF65-F5344CB8AC3E}">
        <p14:creationId xmlns:p14="http://schemas.microsoft.com/office/powerpoint/2010/main" val="37404874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SVHN -&gt; MNIST</a:t>
            </a:r>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67</a:t>
            </a:fld>
            <a:endParaRPr lang="en-US" dirty="0"/>
          </a:p>
        </p:txBody>
      </p:sp>
    </p:spTree>
    <p:extLst>
      <p:ext uri="{BB962C8B-B14F-4D97-AF65-F5344CB8AC3E}">
        <p14:creationId xmlns:p14="http://schemas.microsoft.com/office/powerpoint/2010/main" val="3292295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Compared with the previous methods by learning the domain-invariant features without considering</a:t>
            </a:r>
          </a:p>
          <a:p>
            <a:r>
              <a:rPr lang="en-US" altLang="zh-CN" dirty="0"/>
              <a:t>the spatial or category information, our generation-based method is more interpretable since we can directly visualize the generated images. </a:t>
            </a:r>
          </a:p>
          <a:p>
            <a:endParaRPr lang="en-US" altLang="zh-CN" dirty="0"/>
          </a:p>
          <a:p>
            <a:r>
              <a:rPr lang="en-US" altLang="zh-CN" dirty="0"/>
              <a:t>On the other hand, our method does not have impacts on the extracted features of task predictor</a:t>
            </a:r>
          </a:p>
          <a:p>
            <a:r>
              <a:rPr lang="en-US" altLang="zh-CN" dirty="0"/>
              <a:t>during the generation or adaptation. Therefore, it will not destroy the spatial information of middle features, which often delivery superior performance in the image semantic segmentation task.</a:t>
            </a:r>
          </a:p>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15</a:t>
            </a:fld>
            <a:endParaRPr lang="en-US" dirty="0"/>
          </a:p>
        </p:txBody>
      </p:sp>
    </p:spTree>
    <p:extLst>
      <p:ext uri="{BB962C8B-B14F-4D97-AF65-F5344CB8AC3E}">
        <p14:creationId xmlns:p14="http://schemas.microsoft.com/office/powerpoint/2010/main" val="3656578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dirty="0">
                <a:solidFill>
                  <a:srgbClr val="000000"/>
                </a:solidFill>
                <a:latin typeface="CMR9"/>
              </a:rPr>
              <a:t>Coutesy: Pei, Zhongyi, et al. ”Multi-Adversarial Domain Adaptation.” AAAI. 2018</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18</a:t>
            </a:fld>
            <a:endParaRPr lang="en-US" dirty="0"/>
          </a:p>
        </p:txBody>
      </p:sp>
    </p:spTree>
    <p:extLst>
      <p:ext uri="{BB962C8B-B14F-4D97-AF65-F5344CB8AC3E}">
        <p14:creationId xmlns:p14="http://schemas.microsoft.com/office/powerpoint/2010/main" val="2617907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Combine the feature and the corresponding domain labels to generate original images.</a:t>
            </a:r>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21</a:t>
            </a:fld>
            <a:endParaRPr lang="en-US" dirty="0"/>
          </a:p>
        </p:txBody>
      </p:sp>
    </p:spTree>
    <p:extLst>
      <p:ext uri="{BB962C8B-B14F-4D97-AF65-F5344CB8AC3E}">
        <p14:creationId xmlns:p14="http://schemas.microsoft.com/office/powerpoint/2010/main" val="3061973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combine the features and the reverted domain labels for data transformation</a:t>
            </a:r>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22</a:t>
            </a:fld>
            <a:endParaRPr lang="en-US" dirty="0"/>
          </a:p>
        </p:txBody>
      </p:sp>
    </p:spTree>
    <p:extLst>
      <p:ext uri="{BB962C8B-B14F-4D97-AF65-F5344CB8AC3E}">
        <p14:creationId xmlns:p14="http://schemas.microsoft.com/office/powerpoint/2010/main" val="2204342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25</a:t>
            </a:fld>
            <a:endParaRPr lang="en-US" dirty="0"/>
          </a:p>
        </p:txBody>
      </p:sp>
    </p:spTree>
    <p:extLst>
      <p:ext uri="{BB962C8B-B14F-4D97-AF65-F5344CB8AC3E}">
        <p14:creationId xmlns:p14="http://schemas.microsoft.com/office/powerpoint/2010/main" val="1533787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Times New Roman" panose="02020603050405020304" charset="0"/>
                <a:cs typeface="Times New Roman" panose="02020603050405020304"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charset="0"/>
                <a:cs typeface="Times New Roman" panose="0202060305040502030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7/26/2020</a:t>
            </a:fld>
            <a:endParaRPr lang="en-US" dirty="0"/>
          </a:p>
        </p:txBody>
      </p:sp>
      <p:sp>
        <p:nvSpPr>
          <p:cNvPr id="5" name="Footer Placeholder 4"/>
          <p:cNvSpPr>
            <a:spLocks noGrp="1"/>
          </p:cNvSpPr>
          <p:nvPr>
            <p:ph type="ftr" sz="quarter" idx="11"/>
          </p:nvPr>
        </p:nvSpPr>
        <p:spPr/>
        <p:txBody>
          <a:bodyPr/>
          <a:lstStyle/>
          <a:p>
            <a:r>
              <a:rPr lang="en-US" dirty="0"/>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dirty="0"/>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7/26/2020</a:t>
            </a:fld>
            <a:endParaRPr lang="en-US" dirty="0"/>
          </a:p>
        </p:txBody>
      </p:sp>
      <p:sp>
        <p:nvSpPr>
          <p:cNvPr id="5" name="Footer Placeholder 4"/>
          <p:cNvSpPr>
            <a:spLocks noGrp="1"/>
          </p:cNvSpPr>
          <p:nvPr>
            <p:ph type="ftr" sz="quarter" idx="11"/>
          </p:nvPr>
        </p:nvSpPr>
        <p:spPr/>
        <p:txBody>
          <a:bodyPr/>
          <a:lstStyle/>
          <a:p>
            <a:r>
              <a:rPr lang="en-US" dirty="0"/>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dirty="0"/>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7/26/2020</a:t>
            </a:fld>
            <a:endParaRPr lang="en-US" dirty="0"/>
          </a:p>
        </p:txBody>
      </p:sp>
      <p:sp>
        <p:nvSpPr>
          <p:cNvPr id="5" name="Footer Placeholder 4"/>
          <p:cNvSpPr>
            <a:spLocks noGrp="1"/>
          </p:cNvSpPr>
          <p:nvPr>
            <p:ph type="ftr" sz="quarter" idx="11"/>
          </p:nvPr>
        </p:nvSpPr>
        <p:spPr/>
        <p:txBody>
          <a:bodyPr/>
          <a:lstStyle/>
          <a:p>
            <a:r>
              <a:rPr lang="en-US" dirty="0"/>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dirty="0"/>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7/26/2020</a:t>
            </a:fld>
            <a:endParaRPr lang="en-US" dirty="0"/>
          </a:p>
        </p:txBody>
      </p:sp>
      <p:sp>
        <p:nvSpPr>
          <p:cNvPr id="5" name="Footer Placeholder 4"/>
          <p:cNvSpPr>
            <a:spLocks noGrp="1"/>
          </p:cNvSpPr>
          <p:nvPr>
            <p:ph type="ftr" sz="quarter" idx="11"/>
          </p:nvPr>
        </p:nvSpPr>
        <p:spPr/>
        <p:txBody>
          <a:bodyPr/>
          <a:lstStyle/>
          <a:p>
            <a:r>
              <a:rPr lang="en-US" dirty="0"/>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dirty="0"/>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7/26/2020</a:t>
            </a:fld>
            <a:endParaRPr lang="en-US" dirty="0"/>
          </a:p>
        </p:txBody>
      </p:sp>
      <p:sp>
        <p:nvSpPr>
          <p:cNvPr id="5" name="Footer Placeholder 4"/>
          <p:cNvSpPr>
            <a:spLocks noGrp="1"/>
          </p:cNvSpPr>
          <p:nvPr>
            <p:ph type="ftr" sz="quarter" idx="11"/>
          </p:nvPr>
        </p:nvSpPr>
        <p:spPr/>
        <p:txBody>
          <a:bodyPr/>
          <a:lstStyle/>
          <a:p>
            <a:r>
              <a:rPr lang="en-US" dirty="0"/>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7/26/2020</a:t>
            </a:fld>
            <a:endParaRPr lang="en-US" dirty="0"/>
          </a:p>
        </p:txBody>
      </p:sp>
      <p:sp>
        <p:nvSpPr>
          <p:cNvPr id="6" name="Footer Placeholder 5"/>
          <p:cNvSpPr>
            <a:spLocks noGrp="1"/>
          </p:cNvSpPr>
          <p:nvPr>
            <p:ph type="ftr" sz="quarter" idx="11"/>
          </p:nvPr>
        </p:nvSpPr>
        <p:spPr/>
        <p:txBody>
          <a:bodyPr/>
          <a:lstStyle/>
          <a:p>
            <a:r>
              <a:rPr lang="en-US" dirty="0"/>
              <a:t>oral examination</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dirty="0"/>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7/26/2020</a:t>
            </a:fld>
            <a:endParaRPr lang="en-US" dirty="0"/>
          </a:p>
        </p:txBody>
      </p:sp>
      <p:sp>
        <p:nvSpPr>
          <p:cNvPr id="8" name="Footer Placeholder 7"/>
          <p:cNvSpPr>
            <a:spLocks noGrp="1"/>
          </p:cNvSpPr>
          <p:nvPr>
            <p:ph type="ftr" sz="quarter" idx="11"/>
          </p:nvPr>
        </p:nvSpPr>
        <p:spPr/>
        <p:txBody>
          <a:bodyPr/>
          <a:lstStyle/>
          <a:p>
            <a:r>
              <a:rPr lang="en-US" dirty="0"/>
              <a:t>oral examination</a:t>
            </a:r>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dirty="0"/>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7/26/2020</a:t>
            </a:fld>
            <a:endParaRPr lang="en-US" dirty="0"/>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dirty="0"/>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7/26/2020</a:t>
            </a:fld>
            <a:endParaRPr lang="en-US" dirty="0"/>
          </a:p>
        </p:txBody>
      </p:sp>
      <p:sp>
        <p:nvSpPr>
          <p:cNvPr id="3" name="Footer Placeholder 2"/>
          <p:cNvSpPr>
            <a:spLocks noGrp="1"/>
          </p:cNvSpPr>
          <p:nvPr>
            <p:ph type="ftr" sz="quarter" idx="11"/>
          </p:nvPr>
        </p:nvSpPr>
        <p:spPr/>
        <p:txBody>
          <a:bodyPr/>
          <a:lstStyle/>
          <a:p>
            <a:r>
              <a:rPr lang="en-US" dirty="0"/>
              <a:t>oral examination</a:t>
            </a:r>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dirty="0"/>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7/26/2020</a:t>
            </a:fld>
            <a:endParaRPr lang="en-US" dirty="0"/>
          </a:p>
        </p:txBody>
      </p:sp>
      <p:sp>
        <p:nvSpPr>
          <p:cNvPr id="6" name="Footer Placeholder 5"/>
          <p:cNvSpPr>
            <a:spLocks noGrp="1"/>
          </p:cNvSpPr>
          <p:nvPr>
            <p:ph type="ftr" sz="quarter" idx="11"/>
          </p:nvPr>
        </p:nvSpPr>
        <p:spPr/>
        <p:txBody>
          <a:bodyPr/>
          <a:lstStyle/>
          <a:p>
            <a:r>
              <a:rPr lang="en-US" dirty="0"/>
              <a:t>oral examination</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dirty="0"/>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7/26/2020</a:t>
            </a:fld>
            <a:endParaRPr lang="en-US" dirty="0"/>
          </a:p>
        </p:txBody>
      </p:sp>
      <p:sp>
        <p:nvSpPr>
          <p:cNvPr id="6" name="Footer Placeholder 5"/>
          <p:cNvSpPr>
            <a:spLocks noGrp="1"/>
          </p:cNvSpPr>
          <p:nvPr>
            <p:ph type="ftr" sz="quarter" idx="11"/>
          </p:nvPr>
        </p:nvSpPr>
        <p:spPr/>
        <p:txBody>
          <a:bodyPr/>
          <a:lstStyle/>
          <a:p>
            <a:r>
              <a:rPr lang="en-US" dirty="0"/>
              <a:t>oral examination</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dirty="0"/>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7/26/2020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oral examination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dirty="0"/>
          </a:p>
        </p:txBody>
      </p:sp>
      <p:pic>
        <p:nvPicPr>
          <p:cNvPr id="7" name="Picture 6" descr="A close up of a sign&#10;&#10;Description automatically generated"/>
          <p:cNvPicPr>
            <a:picLocks noChangeAspect="1"/>
          </p:cNvPicPr>
          <p:nvPr userDrawn="1"/>
        </p:nvPicPr>
        <p:blipFill>
          <a:blip r:embed="rId13"/>
          <a:stretch>
            <a:fillRect/>
          </a:stretch>
        </p:blipFill>
        <p:spPr>
          <a:xfrm>
            <a:off x="10287000" y="10160"/>
            <a:ext cx="1905000" cy="1524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000" kern="1200">
          <a:solidFill>
            <a:schemeClr val="tx1"/>
          </a:solidFill>
          <a:latin typeface="Times New Roman" panose="02020603050405020304" charset="0"/>
          <a:ea typeface="+mj-ea"/>
          <a:cs typeface="Times New Roman" panose="0202060305040502030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charset="0"/>
          <a:ea typeface="+mn-ea"/>
          <a:cs typeface="Times New Roman" panose="020206030504050203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charset="0"/>
          <a:ea typeface="+mn-ea"/>
          <a:cs typeface="Times New Roman" panose="020206030504050203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charset="0"/>
          <a:ea typeface="+mn-ea"/>
          <a:cs typeface="Times New Roman" panose="020206030504050203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jp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70.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854" y="1705610"/>
            <a:ext cx="11855656" cy="2139315"/>
          </a:xfrm>
        </p:spPr>
        <p:txBody>
          <a:bodyPr>
            <a:normAutofit/>
          </a:bodyPr>
          <a:lstStyle/>
          <a:p>
            <a:r>
              <a:rPr lang="en-US" sz="4800" dirty="0">
                <a:latin typeface="Times New Roman" panose="02020603050405020304" charset="0"/>
                <a:cs typeface="Times New Roman" panose="02020603050405020304" charset="0"/>
              </a:rPr>
              <a:t>Deep Unsupervised Domain Adaptation and its</a:t>
            </a:r>
            <a:br>
              <a:rPr lang="en-US" sz="4800" dirty="0">
                <a:latin typeface="Times New Roman" panose="02020603050405020304" charset="0"/>
                <a:cs typeface="Times New Roman" panose="02020603050405020304" charset="0"/>
              </a:rPr>
            </a:br>
            <a:r>
              <a:rPr lang="en-US" sz="4800" dirty="0">
                <a:latin typeface="Times New Roman" panose="02020603050405020304" charset="0"/>
                <a:cs typeface="Times New Roman" panose="02020603050405020304" charset="0"/>
              </a:rPr>
              <a:t>Application to Generative Models</a:t>
            </a:r>
          </a:p>
        </p:txBody>
      </p:sp>
      <p:sp>
        <p:nvSpPr>
          <p:cNvPr id="3" name="Subtitle 2"/>
          <p:cNvSpPr>
            <a:spLocks noGrp="1"/>
          </p:cNvSpPr>
          <p:nvPr>
            <p:ph type="subTitle" idx="1"/>
          </p:nvPr>
        </p:nvSpPr>
        <p:spPr>
          <a:xfrm>
            <a:off x="1963420" y="4185285"/>
            <a:ext cx="8367395" cy="1655445"/>
          </a:xfrm>
        </p:spPr>
        <p:txBody>
          <a:bodyPr/>
          <a:lstStyle/>
          <a:p>
            <a:pPr algn="r"/>
            <a:r>
              <a:rPr lang="en-US" dirty="0">
                <a:latin typeface="Times New Roman" panose="02020603050405020304" charset="0"/>
                <a:cs typeface="Times New Roman" panose="02020603050405020304" charset="0"/>
              </a:rPr>
              <a:t>LI Rui</a:t>
            </a:r>
          </a:p>
          <a:p>
            <a:pPr algn="r"/>
            <a:r>
              <a:rPr lang="en-US" dirty="0">
                <a:latin typeface="Times New Roman" panose="02020603050405020304" charset="0"/>
                <a:cs typeface="Times New Roman" panose="02020603050405020304" charset="0"/>
              </a:rPr>
              <a:t>City University of Hong Kong</a:t>
            </a:r>
          </a:p>
          <a:p>
            <a:pPr algn="r"/>
            <a:r>
              <a:rPr lang="en-US" dirty="0">
                <a:latin typeface="Times New Roman" panose="02020603050405020304" charset="0"/>
                <a:cs typeface="Times New Roman" panose="02020603050405020304" charset="0"/>
              </a:rPr>
              <a:t>ruili52-c@my.cityu.edu.hk</a:t>
            </a:r>
          </a:p>
        </p:txBody>
      </p:sp>
      <p:sp>
        <p:nvSpPr>
          <p:cNvPr id="4" name="Slide Number Placeholder 3"/>
          <p:cNvSpPr>
            <a:spLocks noGrp="1"/>
          </p:cNvSpPr>
          <p:nvPr>
            <p:ph type="sldNum" sz="quarter" idx="12"/>
          </p:nvPr>
        </p:nvSpPr>
        <p:spPr/>
        <p:txBody>
          <a:bodyPr/>
          <a:lstStyle/>
          <a:p>
            <a:fld id="{9B618960-8005-486C-9A75-10CB2AAC16F9}" type="slidenum">
              <a:rPr lang="en-US" smtClean="0"/>
              <a:t>1</a:t>
            </a:fld>
            <a:endParaRPr lang="en-US" dirty="0"/>
          </a:p>
        </p:txBody>
      </p:sp>
      <p:sp>
        <p:nvSpPr>
          <p:cNvPr id="5" name="Footer Placeholder 4"/>
          <p:cNvSpPr>
            <a:spLocks noGrp="1"/>
          </p:cNvSpPr>
          <p:nvPr>
            <p:ph type="ftr" sz="quarter" idx="11"/>
          </p:nvPr>
        </p:nvSpPr>
        <p:spPr/>
        <p:txBody>
          <a:bodyPr/>
          <a:lstStyle/>
          <a:p>
            <a:r>
              <a:rPr lang="en-US" dirty="0"/>
              <a:t>oral examination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975995"/>
          </a:xfrm>
        </p:spPr>
        <p:txBody>
          <a:bodyPr>
            <a:normAutofit/>
          </a:bodyPr>
          <a:lstStyle/>
          <a:p>
            <a:r>
              <a:rPr lang="en-US" dirty="0"/>
              <a:t>Outline</a:t>
            </a:r>
          </a:p>
        </p:txBody>
      </p:sp>
      <p:sp>
        <p:nvSpPr>
          <p:cNvPr id="3" name="Content Placeholder 2"/>
          <p:cNvSpPr>
            <a:spLocks noGrp="1"/>
          </p:cNvSpPr>
          <p:nvPr>
            <p:ph idx="1"/>
          </p:nvPr>
        </p:nvSpPr>
        <p:spPr>
          <a:xfrm>
            <a:off x="838200" y="1611630"/>
            <a:ext cx="10514965" cy="4610735"/>
          </a:xfrm>
        </p:spPr>
        <p:txBody>
          <a:bodyPr>
            <a:normAutofit fontScale="90000"/>
          </a:bodyPr>
          <a:lstStyle/>
          <a:p>
            <a:r>
              <a:rPr lang="en-US" dirty="0">
                <a:solidFill>
                  <a:schemeClr val="bg1">
                    <a:lumMod val="65000"/>
                  </a:schemeClr>
                </a:solidFill>
              </a:rPr>
              <a:t>Introduction to Domain Adaptation</a:t>
            </a:r>
          </a:p>
          <a:p>
            <a:endParaRPr lang="en-US" dirty="0"/>
          </a:p>
          <a:p>
            <a:r>
              <a:rPr lang="en-US" dirty="0">
                <a:solidFill>
                  <a:schemeClr val="tx1"/>
                </a:solidFill>
              </a:rPr>
              <a:t>Main Idea for Recent Adaptation Works</a:t>
            </a:r>
            <a:endParaRPr lang="en-US" dirty="0">
              <a:solidFill>
                <a:schemeClr val="bg1">
                  <a:lumMod val="65000"/>
                </a:schemeClr>
              </a:solidFill>
            </a:endParaRPr>
          </a:p>
          <a:p>
            <a:endParaRPr lang="en-US" dirty="0">
              <a:solidFill>
                <a:schemeClr val="bg1">
                  <a:lumMod val="65000"/>
                </a:schemeClr>
              </a:solidFill>
            </a:endParaRPr>
          </a:p>
          <a:p>
            <a:r>
              <a:rPr lang="en-US" dirty="0">
                <a:solidFill>
                  <a:schemeClr val="bg1">
                    <a:lumMod val="65000"/>
                  </a:schemeClr>
                </a:solidFill>
              </a:rPr>
              <a:t>Proposed Works</a:t>
            </a:r>
          </a:p>
          <a:p>
            <a:pPr lvl="1"/>
            <a:r>
              <a:rPr lang="en-US" dirty="0">
                <a:solidFill>
                  <a:schemeClr val="bg1">
                    <a:lumMod val="65000"/>
                  </a:schemeClr>
                </a:solidFill>
              </a:rPr>
              <a:t>Cross Domain Semantic Feature Learning via Adversarial Adaptation Networks</a:t>
            </a:r>
          </a:p>
          <a:p>
            <a:pPr lvl="1"/>
            <a:r>
              <a:rPr lang="en-US" dirty="0">
                <a:solidFill>
                  <a:schemeClr val="bg1">
                    <a:lumMod val="65000"/>
                  </a:schemeClr>
                </a:solidFill>
                <a:sym typeface="+mn-ea"/>
              </a:rPr>
              <a:t>Simplified Unsupervised Image Translation for Semantic Segmentation Adaptation</a:t>
            </a:r>
          </a:p>
          <a:p>
            <a:pPr lvl="1"/>
            <a:r>
              <a:rPr lang="en-US" dirty="0">
                <a:solidFill>
                  <a:schemeClr val="bg1">
                    <a:lumMod val="65000"/>
                  </a:schemeClr>
                </a:solidFill>
              </a:rPr>
              <a:t>Generating Target Image-Label Pairs for Unsupervised Domain Adaptation</a:t>
            </a:r>
          </a:p>
          <a:p>
            <a:pPr lvl="1"/>
            <a:r>
              <a:rPr lang="en-US" dirty="0">
                <a:solidFill>
                  <a:schemeClr val="bg1">
                    <a:lumMod val="65000"/>
                  </a:schemeClr>
                </a:solidFill>
              </a:rPr>
              <a:t>Model Adaptation: Unsupervised Domain Adaptation without Source Data</a:t>
            </a:r>
          </a:p>
          <a:p>
            <a:pPr lvl="1"/>
            <a:endParaRPr lang="en-US" dirty="0">
              <a:solidFill>
                <a:schemeClr val="bg1">
                  <a:lumMod val="65000"/>
                </a:schemeClr>
              </a:solidFill>
            </a:endParaRPr>
          </a:p>
          <a:p>
            <a:pPr lvl="0"/>
            <a:r>
              <a:rPr lang="en-US" sz="2800" dirty="0">
                <a:solidFill>
                  <a:schemeClr val="bg1">
                    <a:lumMod val="65000"/>
                  </a:schemeClr>
                </a:solidFill>
              </a:rPr>
              <a:t>Conclusions and Future Works</a:t>
            </a:r>
            <a:endParaRPr lang="en-US" dirty="0">
              <a:solidFill>
                <a:schemeClr val="bg1">
                  <a:lumMod val="65000"/>
                </a:schemeClr>
              </a:solidFill>
            </a:endParaRPr>
          </a:p>
          <a:p>
            <a:pPr lvl="1"/>
            <a:endParaRPr lang="en-US" dirty="0"/>
          </a:p>
          <a:p>
            <a:endParaRPr lang="en-US" dirty="0"/>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Idea for Domain Adaptation</a:t>
            </a:r>
          </a:p>
        </p:txBody>
      </p:sp>
      <p:sp>
        <p:nvSpPr>
          <p:cNvPr id="3" name="Content Placeholder 2"/>
          <p:cNvSpPr>
            <a:spLocks noGrp="1"/>
          </p:cNvSpPr>
          <p:nvPr>
            <p:ph sz="half" idx="1"/>
          </p:nvPr>
        </p:nvSpPr>
        <p:spPr>
          <a:xfrm>
            <a:off x="838200" y="1825625"/>
            <a:ext cx="10592435" cy="4351655"/>
          </a:xfrm>
        </p:spPr>
        <p:txBody>
          <a:bodyPr/>
          <a:lstStyle/>
          <a:p>
            <a:r>
              <a:rPr lang="en-US" dirty="0">
                <a:solidFill>
                  <a:schemeClr val="accent4"/>
                </a:solidFill>
              </a:rPr>
              <a:t>Reduce the domain discrepancy</a:t>
            </a:r>
            <a:r>
              <a:rPr lang="en-US" dirty="0"/>
              <a:t> -- learning domain-invariant features (Feature-space alignment between two domains)</a:t>
            </a:r>
            <a:endParaRPr lang="zh-CN" altLang="en-US" dirty="0"/>
          </a:p>
        </p:txBody>
      </p:sp>
      <p:sp>
        <p:nvSpPr>
          <p:cNvPr id="4" name="Footer Placeholder 3"/>
          <p:cNvSpPr>
            <a:spLocks noGrp="1"/>
          </p:cNvSpPr>
          <p:nvPr>
            <p:ph type="ftr" sz="quarter" idx="11"/>
          </p:nvPr>
        </p:nvSpPr>
        <p:spPr>
          <a:xfrm>
            <a:off x="4037965" y="6356350"/>
            <a:ext cx="4114800" cy="365125"/>
          </a:xfrm>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11</a:t>
            </a:fld>
            <a:endParaRPr lang="en-US" dirty="0"/>
          </a:p>
        </p:txBody>
      </p:sp>
      <p:pic>
        <p:nvPicPr>
          <p:cNvPr id="6" name="Content Placeholder 5" descr="DA_general_arc"/>
          <p:cNvPicPr>
            <a:picLocks noGrp="1" noChangeAspect="1"/>
          </p:cNvPicPr>
          <p:nvPr>
            <p:ph sz="half" idx="2"/>
          </p:nvPr>
        </p:nvPicPr>
        <p:blipFill>
          <a:blip r:embed="rId3"/>
          <a:stretch>
            <a:fillRect/>
          </a:stretch>
        </p:blipFill>
        <p:spPr>
          <a:xfrm>
            <a:off x="438785" y="3037840"/>
            <a:ext cx="7075805" cy="2704465"/>
          </a:xfrm>
          <a:prstGeom prst="rect">
            <a:avLst/>
          </a:prstGeom>
        </p:spPr>
      </p:pic>
      <p:sp>
        <p:nvSpPr>
          <p:cNvPr id="7" name="Text Box 6"/>
          <p:cNvSpPr txBox="1"/>
          <p:nvPr/>
        </p:nvSpPr>
        <p:spPr>
          <a:xfrm>
            <a:off x="7732395" y="3341370"/>
            <a:ext cx="4498975" cy="2123658"/>
          </a:xfrm>
          <a:prstGeom prst="rect">
            <a:avLst/>
          </a:prstGeom>
          <a:noFill/>
        </p:spPr>
        <p:txBody>
          <a:bodyPr wrap="square" rtlCol="0">
            <a:spAutoFit/>
          </a:bodyPr>
          <a:lstStyle/>
          <a:p>
            <a:r>
              <a:rPr lang="en-US" sz="2400" dirty="0">
                <a:latin typeface="Times New Roman" panose="02020603050405020304" charset="0"/>
                <a:cs typeface="Times New Roman" panose="02020603050405020304" charset="0"/>
              </a:rPr>
              <a:t>For feature extractor (blue blocks):</a:t>
            </a:r>
          </a:p>
          <a:p>
            <a:endParaRPr lang="en-US" sz="2400" dirty="0">
              <a:latin typeface="Times New Roman" panose="02020603050405020304" charset="0"/>
              <a:cs typeface="Times New Roman" panose="02020603050405020304" charset="0"/>
            </a:endParaRPr>
          </a:p>
          <a:p>
            <a:pPr marL="342900" indent="-342900">
              <a:buFontTx/>
              <a:buChar char="-"/>
            </a:pPr>
            <a:r>
              <a:rPr lang="en-US" sz="2000" dirty="0">
                <a:latin typeface="Times New Roman" panose="02020603050405020304" charset="0"/>
                <a:cs typeface="Times New Roman" panose="02020603050405020304" charset="0"/>
              </a:rPr>
              <a:t>Sharing layers or not</a:t>
            </a:r>
          </a:p>
          <a:p>
            <a:pPr marL="342900" indent="-342900">
              <a:buFontTx/>
              <a:buChar char="-"/>
            </a:pPr>
            <a:endParaRPr lang="en-US" sz="2000" dirty="0">
              <a:latin typeface="Times New Roman" panose="02020603050405020304" charset="0"/>
              <a:cs typeface="Times New Roman" panose="02020603050405020304" charset="0"/>
            </a:endParaRPr>
          </a:p>
          <a:p>
            <a:pPr marL="342900" indent="-342900">
              <a:buFontTx/>
              <a:buChar char="-"/>
            </a:pPr>
            <a:r>
              <a:rPr lang="en-US" altLang="zh-CN" sz="2000" dirty="0">
                <a:latin typeface="Times New Roman" panose="02020603050405020304" charset="0"/>
                <a:cs typeface="Times New Roman" panose="02020603050405020304" charset="0"/>
              </a:rPr>
              <a:t>Single or multiple features</a:t>
            </a:r>
            <a:endParaRPr lang="en-US" sz="2000" dirty="0">
              <a:latin typeface="Times New Roman" panose="02020603050405020304" charset="0"/>
              <a:cs typeface="Times New Roman" panose="02020603050405020304" charset="0"/>
            </a:endParaRPr>
          </a:p>
          <a:p>
            <a:endParaRPr lang="en-US" sz="2400" dirty="0">
              <a:latin typeface="Times New Roman" panose="02020603050405020304" charset="0"/>
              <a:cs typeface="Times New Roman" panose="02020603050405020304" charset="0"/>
            </a:endParaRPr>
          </a:p>
        </p:txBody>
      </p:sp>
      <p:sp>
        <p:nvSpPr>
          <p:cNvPr id="8" name="矩形 7">
            <a:extLst>
              <a:ext uri="{FF2B5EF4-FFF2-40B4-BE49-F238E27FC236}">
                <a16:creationId xmlns:a16="http://schemas.microsoft.com/office/drawing/2014/main" id="{904FBB1B-8973-4340-862B-D90D24533574}"/>
              </a:ext>
            </a:extLst>
          </p:cNvPr>
          <p:cNvSpPr/>
          <p:nvPr/>
        </p:nvSpPr>
        <p:spPr>
          <a:xfrm>
            <a:off x="1456267" y="2844800"/>
            <a:ext cx="1682044" cy="31383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Idea for Domain Adaptation</a:t>
            </a:r>
          </a:p>
        </p:txBody>
      </p:sp>
      <p:sp>
        <p:nvSpPr>
          <p:cNvPr id="3" name="Content Placeholder 2"/>
          <p:cNvSpPr>
            <a:spLocks noGrp="1"/>
          </p:cNvSpPr>
          <p:nvPr>
            <p:ph sz="half" idx="1"/>
          </p:nvPr>
        </p:nvSpPr>
        <p:spPr>
          <a:xfrm>
            <a:off x="838200" y="1825625"/>
            <a:ext cx="10592435" cy="4351655"/>
          </a:xfrm>
        </p:spPr>
        <p:txBody>
          <a:bodyPr/>
          <a:lstStyle/>
          <a:p>
            <a:r>
              <a:rPr lang="en-US" dirty="0">
                <a:solidFill>
                  <a:schemeClr val="accent4"/>
                </a:solidFill>
              </a:rPr>
              <a:t>Reduce the domain discrepancy</a:t>
            </a:r>
            <a:r>
              <a:rPr lang="en-US" dirty="0"/>
              <a:t> -- learning domain-invariant features (Feature-space alignment between two domains)</a:t>
            </a:r>
            <a:endParaRPr lang="zh-CN" altLang="en-US" dirty="0"/>
          </a:p>
        </p:txBody>
      </p:sp>
      <p:sp>
        <p:nvSpPr>
          <p:cNvPr id="4" name="Footer Placeholder 3"/>
          <p:cNvSpPr>
            <a:spLocks noGrp="1"/>
          </p:cNvSpPr>
          <p:nvPr>
            <p:ph type="ftr" sz="quarter" idx="11"/>
          </p:nvPr>
        </p:nvSpPr>
        <p:spPr>
          <a:xfrm>
            <a:off x="4037965" y="6356350"/>
            <a:ext cx="4114800" cy="365125"/>
          </a:xfrm>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12</a:t>
            </a:fld>
            <a:endParaRPr lang="en-US" dirty="0"/>
          </a:p>
        </p:txBody>
      </p:sp>
      <p:pic>
        <p:nvPicPr>
          <p:cNvPr id="6" name="Content Placeholder 5" descr="DA_general_arc"/>
          <p:cNvPicPr>
            <a:picLocks noGrp="1" noChangeAspect="1"/>
          </p:cNvPicPr>
          <p:nvPr>
            <p:ph sz="half" idx="2"/>
          </p:nvPr>
        </p:nvPicPr>
        <p:blipFill>
          <a:blip r:embed="rId3"/>
          <a:stretch>
            <a:fillRect/>
          </a:stretch>
        </p:blipFill>
        <p:spPr>
          <a:xfrm>
            <a:off x="438785" y="3037840"/>
            <a:ext cx="7075805" cy="2704465"/>
          </a:xfrm>
          <a:prstGeom prst="rect">
            <a:avLst/>
          </a:prstGeom>
        </p:spPr>
      </p:pic>
      <p:sp>
        <p:nvSpPr>
          <p:cNvPr id="7" name="Text Box 6"/>
          <p:cNvSpPr txBox="1"/>
          <p:nvPr/>
        </p:nvSpPr>
        <p:spPr>
          <a:xfrm>
            <a:off x="7732395" y="3341370"/>
            <a:ext cx="4498975" cy="2677656"/>
          </a:xfrm>
          <a:prstGeom prst="rect">
            <a:avLst/>
          </a:prstGeom>
          <a:noFill/>
        </p:spPr>
        <p:txBody>
          <a:bodyPr wrap="square" rtlCol="0">
            <a:spAutoFit/>
          </a:bodyPr>
          <a:lstStyle/>
          <a:p>
            <a:r>
              <a:rPr lang="en-US" sz="2400" dirty="0">
                <a:latin typeface="Times New Roman" panose="02020603050405020304" charset="0"/>
                <a:cs typeface="Times New Roman" panose="02020603050405020304" charset="0"/>
              </a:rPr>
              <a:t>For distance metric (Green block):</a:t>
            </a:r>
          </a:p>
          <a:p>
            <a:endParaRPr lang="en-US" sz="2400" dirty="0">
              <a:latin typeface="Times New Roman" panose="02020603050405020304" charset="0"/>
              <a:cs typeface="Times New Roman" panose="02020603050405020304" charset="0"/>
            </a:endParaRPr>
          </a:p>
          <a:p>
            <a:pPr marL="342900" indent="-342900">
              <a:buFontTx/>
              <a:buChar char="-"/>
            </a:pPr>
            <a:r>
              <a:rPr lang="en-US" sz="2000" dirty="0">
                <a:latin typeface="Times New Roman" panose="02020603050405020304" charset="0"/>
                <a:cs typeface="Times New Roman" panose="02020603050405020304" charset="0"/>
              </a:rPr>
              <a:t>Statistics metrics, i.e., MMD, CORAL, etc.</a:t>
            </a:r>
          </a:p>
          <a:p>
            <a:pPr marL="342900" indent="-342900">
              <a:buFontTx/>
              <a:buChar char="-"/>
            </a:pPr>
            <a:endParaRPr lang="en-US" sz="2000" dirty="0">
              <a:latin typeface="Times New Roman" panose="02020603050405020304" charset="0"/>
              <a:cs typeface="Times New Roman" panose="02020603050405020304" charset="0"/>
            </a:endParaRPr>
          </a:p>
          <a:p>
            <a:pPr marL="342900" indent="-342900">
              <a:buFontTx/>
              <a:buChar char="-"/>
            </a:pPr>
            <a:r>
              <a:rPr lang="en-US" altLang="zh-CN" sz="2000" dirty="0">
                <a:latin typeface="Times New Roman" panose="02020603050405020304" charset="0"/>
                <a:cs typeface="Times New Roman" panose="02020603050405020304" charset="0"/>
              </a:rPr>
              <a:t>Adversarial training with an extra discriminator or classifier.</a:t>
            </a:r>
          </a:p>
          <a:p>
            <a:pPr marL="342900" indent="-342900">
              <a:buFontTx/>
              <a:buChar char="-"/>
            </a:pPr>
            <a:endParaRPr lang="en-US" sz="2000" dirty="0">
              <a:latin typeface="Times New Roman" panose="02020603050405020304" charset="0"/>
              <a:cs typeface="Times New Roman" panose="02020603050405020304" charset="0"/>
            </a:endParaRPr>
          </a:p>
        </p:txBody>
      </p:sp>
      <p:sp>
        <p:nvSpPr>
          <p:cNvPr id="8" name="矩形 7">
            <a:extLst>
              <a:ext uri="{FF2B5EF4-FFF2-40B4-BE49-F238E27FC236}">
                <a16:creationId xmlns:a16="http://schemas.microsoft.com/office/drawing/2014/main" id="{91B249BF-3573-47DD-8A51-BAF78B199B60}"/>
              </a:ext>
            </a:extLst>
          </p:cNvPr>
          <p:cNvSpPr/>
          <p:nvPr/>
        </p:nvSpPr>
        <p:spPr>
          <a:xfrm>
            <a:off x="4357511" y="4628444"/>
            <a:ext cx="1038578" cy="111386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Idea for Domain Adaptation</a:t>
            </a:r>
          </a:p>
        </p:txBody>
      </p:sp>
      <p:sp>
        <p:nvSpPr>
          <p:cNvPr id="3" name="Content Placeholder 2"/>
          <p:cNvSpPr>
            <a:spLocks noGrp="1"/>
          </p:cNvSpPr>
          <p:nvPr>
            <p:ph sz="half" idx="1"/>
          </p:nvPr>
        </p:nvSpPr>
        <p:spPr>
          <a:xfrm>
            <a:off x="838200" y="1825625"/>
            <a:ext cx="10592435" cy="4351655"/>
          </a:xfrm>
        </p:spPr>
        <p:txBody>
          <a:bodyPr/>
          <a:lstStyle/>
          <a:p>
            <a:r>
              <a:rPr lang="en-US" dirty="0">
                <a:solidFill>
                  <a:schemeClr val="accent4"/>
                </a:solidFill>
              </a:rPr>
              <a:t>Reduce the domain discrepancy</a:t>
            </a:r>
            <a:r>
              <a:rPr lang="en-US" dirty="0"/>
              <a:t> -- Image-to-image translation (Pixel-space alignment between two domains)</a:t>
            </a:r>
          </a:p>
          <a:p>
            <a:endParaRPr lang="zh-CN" altLang="en-US" dirty="0"/>
          </a:p>
          <a:p>
            <a:pPr lvl="1"/>
            <a:r>
              <a:rPr lang="en-US" dirty="0">
                <a:sym typeface="+mn-ea"/>
              </a:rPr>
              <a:t>Focus on generating </a:t>
            </a:r>
            <a:r>
              <a:rPr lang="en-US" altLang="zh-CN" dirty="0">
                <a:sym typeface="+mn-ea"/>
              </a:rPr>
              <a:t>target-style images conditioned on the source images</a:t>
            </a:r>
            <a:r>
              <a:rPr lang="en-US" dirty="0">
                <a:sym typeface="+mn-ea"/>
              </a:rPr>
              <a:t>.</a:t>
            </a:r>
          </a:p>
          <a:p>
            <a:pPr lvl="1"/>
            <a:endParaRPr lang="zh-CN" altLang="en-US" dirty="0"/>
          </a:p>
          <a:p>
            <a:pPr lvl="1"/>
            <a:r>
              <a:rPr lang="en-US" altLang="zh-CN" dirty="0"/>
              <a:t>The common tool is the </a:t>
            </a:r>
            <a:r>
              <a:rPr lang="en-US" altLang="zh-CN" b="1" dirty="0"/>
              <a:t>Generative Adversarial Networks</a:t>
            </a:r>
            <a:r>
              <a:rPr lang="en-US" altLang="zh-CN" dirty="0"/>
              <a:t> (GAN) for simulating the target distributions (Generative model).</a:t>
            </a:r>
          </a:p>
        </p:txBody>
      </p:sp>
      <p:sp>
        <p:nvSpPr>
          <p:cNvPr id="4" name="Footer Placeholder 3"/>
          <p:cNvSpPr>
            <a:spLocks noGrp="1"/>
          </p:cNvSpPr>
          <p:nvPr>
            <p:ph type="ftr" sz="quarter" idx="11"/>
          </p:nvPr>
        </p:nvSpPr>
        <p:spPr>
          <a:xfrm>
            <a:off x="4037965" y="6356350"/>
            <a:ext cx="4114800" cy="365125"/>
          </a:xfrm>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Main Idea for Domain Adaptation</a:t>
            </a:r>
          </a:p>
        </p:txBody>
      </p:sp>
      <p:sp>
        <p:nvSpPr>
          <p:cNvPr id="3" name="Content Placeholder 2"/>
          <p:cNvSpPr>
            <a:spLocks noGrp="1"/>
          </p:cNvSpPr>
          <p:nvPr>
            <p:ph sz="half" idx="1"/>
          </p:nvPr>
        </p:nvSpPr>
        <p:spPr>
          <a:xfrm>
            <a:off x="838200" y="1825625"/>
            <a:ext cx="10592435" cy="4351655"/>
          </a:xfrm>
        </p:spPr>
        <p:txBody>
          <a:bodyPr/>
          <a:lstStyle/>
          <a:p>
            <a:r>
              <a:rPr lang="en-US" dirty="0">
                <a:solidFill>
                  <a:schemeClr val="accent4"/>
                </a:solidFill>
              </a:rPr>
              <a:t>Reduce the domain discrepancy</a:t>
            </a:r>
            <a:r>
              <a:rPr lang="en-US" dirty="0"/>
              <a:t> -- Image-to-image translation (Pixel-space alignment between two domains)</a:t>
            </a:r>
            <a:endParaRPr lang="en-US" altLang="zh-CN" dirty="0"/>
          </a:p>
        </p:txBody>
      </p:sp>
      <p:sp>
        <p:nvSpPr>
          <p:cNvPr id="4" name="Footer Placeholder 3"/>
          <p:cNvSpPr>
            <a:spLocks noGrp="1"/>
          </p:cNvSpPr>
          <p:nvPr>
            <p:ph type="ftr" sz="quarter" idx="11"/>
          </p:nvPr>
        </p:nvSpPr>
        <p:spPr>
          <a:xfrm>
            <a:off x="4037965" y="6356350"/>
            <a:ext cx="4114800" cy="365125"/>
          </a:xfrm>
        </p:spPr>
        <p:txBody>
          <a:bodyPr/>
          <a:lstStyle/>
          <a:p>
            <a:r>
              <a:rPr lang="en-US" dirty="0"/>
              <a:t>oral examination</a:t>
            </a:r>
          </a:p>
        </p:txBody>
      </p:sp>
      <p:sp>
        <p:nvSpPr>
          <p:cNvPr id="5" name="Slide Number Placeholder 4"/>
          <p:cNvSpPr>
            <a:spLocks noGrp="1"/>
          </p:cNvSpPr>
          <p:nvPr>
            <p:ph type="sldNum" sz="quarter" idx="12"/>
          </p:nvPr>
        </p:nvSpPr>
        <p:spPr>
          <a:xfrm>
            <a:off x="8610600" y="6356350"/>
            <a:ext cx="2743200" cy="365125"/>
          </a:xfrm>
        </p:spPr>
        <p:txBody>
          <a:bodyPr/>
          <a:lstStyle/>
          <a:p>
            <a:fld id="{9B618960-8005-486C-9A75-10CB2AAC16F9}" type="slidenum">
              <a:rPr lang="en-US" smtClean="0"/>
              <a:t>14</a:t>
            </a:fld>
            <a:endParaRPr lang="en-US" dirty="0"/>
          </a:p>
        </p:txBody>
      </p:sp>
      <p:pic>
        <p:nvPicPr>
          <p:cNvPr id="81" name="图片 80" descr="图片包含 游戏机, 画&#10;&#10;描述已自动生成">
            <a:extLst>
              <a:ext uri="{FF2B5EF4-FFF2-40B4-BE49-F238E27FC236}">
                <a16:creationId xmlns:a16="http://schemas.microsoft.com/office/drawing/2014/main" id="{BD2F139C-0A32-4837-8B5C-9ADE3A0C7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37" y="3249827"/>
            <a:ext cx="7482880" cy="2575479"/>
          </a:xfrm>
          <a:prstGeom prst="rect">
            <a:avLst/>
          </a:prstGeom>
        </p:spPr>
      </p:pic>
      <mc:AlternateContent xmlns:mc="http://schemas.openxmlformats.org/markup-compatibility/2006" xmlns:a14="http://schemas.microsoft.com/office/drawing/2010/main">
        <mc:Choice Requires="a14">
          <p:sp>
            <p:nvSpPr>
              <p:cNvPr id="94" name="Text Box 6">
                <a:extLst>
                  <a:ext uri="{FF2B5EF4-FFF2-40B4-BE49-F238E27FC236}">
                    <a16:creationId xmlns:a16="http://schemas.microsoft.com/office/drawing/2014/main" id="{466A0FE7-9418-441A-8F88-3AD813B44628}"/>
                  </a:ext>
                </a:extLst>
              </p:cNvPr>
              <p:cNvSpPr txBox="1"/>
              <p:nvPr/>
            </p:nvSpPr>
            <p:spPr>
              <a:xfrm>
                <a:off x="7579010" y="2724393"/>
                <a:ext cx="4498975" cy="3100913"/>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There are two requirements during the translation:</a:t>
                </a:r>
              </a:p>
              <a:p>
                <a:endParaRPr lang="en-US" sz="2400" dirty="0">
                  <a:latin typeface="Times New Roman" panose="02020603050405020304" pitchFamily="18" charset="0"/>
                  <a:cs typeface="Times New Roman" panose="02020603050405020304" pitchFamily="18" charset="0"/>
                </a:endParaRPr>
              </a:p>
              <a:p>
                <a:pPr marL="342900" indent="-342900">
                  <a:buFontTx/>
                  <a:buChar char="-"/>
                </a:pPr>
                <a:r>
                  <a:rPr lang="en-US" altLang="zh-CN" sz="2000" dirty="0">
                    <a:solidFill>
                      <a:srgbClr val="FFC000"/>
                    </a:solidFill>
                    <a:latin typeface="Times New Roman" panose="02020603050405020304" pitchFamily="18" charset="0"/>
                    <a:cs typeface="Times New Roman" panose="02020603050405020304" pitchFamily="18" charset="0"/>
                  </a:rPr>
                  <a:t>Distribution matching</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i="1" smtClean="0">
                            <a:latin typeface="Cambria Math" panose="02040503050406030204" pitchFamily="18" charset="0"/>
                          </a:rPr>
                          <m:t>𝑥</m:t>
                        </m:r>
                      </m:e>
                      <m:sub>
                        <m:r>
                          <a:rPr lang="en-US" altLang="zh-CN" sz="2000" b="0" i="1" smtClean="0">
                            <a:latin typeface="Cambria Math" panose="02040503050406030204" pitchFamily="18" charset="0"/>
                          </a:rPr>
                          <m:t>𝑔</m:t>
                        </m:r>
                      </m:sub>
                    </m:sSub>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oMath>
                </a14:m>
                <a:r>
                  <a:rPr lang="en-US" altLang="zh-CN" sz="2000" dirty="0">
                    <a:latin typeface="Times New Roman" panose="02020603050405020304" pitchFamily="18" charset="0"/>
                    <a:cs typeface="Times New Roman" panose="02020603050405020304" pitchFamily="18" charset="0"/>
                  </a:rPr>
                  <a:t> should be undistinguishable by the discriminator.</a:t>
                </a:r>
              </a:p>
              <a:p>
                <a:pPr marL="342900" indent="-342900">
                  <a:buFontTx/>
                  <a:buChar char="-"/>
                </a:pPr>
                <a:r>
                  <a:rPr lang="en-US" altLang="zh-CN" sz="2000" dirty="0">
                    <a:solidFill>
                      <a:srgbClr val="FFC000"/>
                    </a:solidFill>
                    <a:latin typeface="Times New Roman" panose="02020603050405020304" pitchFamily="18" charset="0"/>
                    <a:cs typeface="Times New Roman" panose="02020603050405020304" pitchFamily="18" charset="0"/>
                  </a:rPr>
                  <a:t>Semantic preservation</a:t>
                </a:r>
                <a:r>
                  <a:rPr lang="en-US" altLang="zh-CN" sz="2000" dirty="0">
                    <a:latin typeface="Times New Roman" panose="02020603050405020304" pitchFamily="18" charset="0"/>
                    <a:cs typeface="Times New Roman" panose="02020603050405020304" pitchFamily="18" charset="0"/>
                  </a:rPr>
                  <a:t>:  the semantic information between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𝑔</m:t>
                        </m:r>
                      </m:sub>
                    </m:sSub>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𝑠</m:t>
                        </m:r>
                      </m:sub>
                    </m:sSub>
                  </m:oMath>
                </a14:m>
                <a:r>
                  <a:rPr lang="en-US" altLang="zh-CN" sz="2000" dirty="0">
                    <a:latin typeface="Times New Roman" panose="02020603050405020304" pitchFamily="18" charset="0"/>
                    <a:cs typeface="Times New Roman" panose="02020603050405020304" pitchFamily="18" charset="0"/>
                  </a:rPr>
                  <a:t> should be the same.</a:t>
                </a:r>
              </a:p>
            </p:txBody>
          </p:sp>
        </mc:Choice>
        <mc:Fallback xmlns="">
          <p:sp>
            <p:nvSpPr>
              <p:cNvPr id="94" name="Text Box 6">
                <a:extLst>
                  <a:ext uri="{FF2B5EF4-FFF2-40B4-BE49-F238E27FC236}">
                    <a16:creationId xmlns:a16="http://schemas.microsoft.com/office/drawing/2014/main" id="{466A0FE7-9418-441A-8F88-3AD813B44628}"/>
                  </a:ext>
                </a:extLst>
              </p:cNvPr>
              <p:cNvSpPr txBox="1">
                <a:spLocks noRot="1" noChangeAspect="1" noMove="1" noResize="1" noEditPoints="1" noAdjustHandles="1" noChangeArrowheads="1" noChangeShapeType="1" noTextEdit="1"/>
              </p:cNvSpPr>
              <p:nvPr/>
            </p:nvSpPr>
            <p:spPr>
              <a:xfrm>
                <a:off x="7579010" y="2724393"/>
                <a:ext cx="4498975" cy="3100913"/>
              </a:xfrm>
              <a:prstGeom prst="rect">
                <a:avLst/>
              </a:prstGeom>
              <a:blipFill>
                <a:blip r:embed="rId4"/>
                <a:stretch>
                  <a:fillRect l="-2033" t="-1572" r="-1897" b="-2358"/>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Main Idea for Domain Adaptation</a:t>
            </a:r>
          </a:p>
        </p:txBody>
      </p:sp>
      <p:sp>
        <p:nvSpPr>
          <p:cNvPr id="3" name="Content Placeholder 2"/>
          <p:cNvSpPr>
            <a:spLocks noGrp="1"/>
          </p:cNvSpPr>
          <p:nvPr>
            <p:ph sz="half" idx="1"/>
          </p:nvPr>
        </p:nvSpPr>
        <p:spPr>
          <a:xfrm>
            <a:off x="838200" y="1825625"/>
            <a:ext cx="10592435" cy="4351655"/>
          </a:xfrm>
        </p:spPr>
        <p:txBody>
          <a:bodyPr/>
          <a:lstStyle/>
          <a:p>
            <a:r>
              <a:rPr lang="en-US" dirty="0">
                <a:solidFill>
                  <a:schemeClr val="accent4"/>
                </a:solidFill>
              </a:rPr>
              <a:t>Reduce the domain discrepancy</a:t>
            </a:r>
            <a:r>
              <a:rPr lang="en-US" dirty="0"/>
              <a:t> -- Image-to-image translation (Pixel-space alignment between two domains)</a:t>
            </a:r>
            <a:endParaRPr lang="en-US" altLang="zh-CN" dirty="0"/>
          </a:p>
        </p:txBody>
      </p:sp>
      <p:sp>
        <p:nvSpPr>
          <p:cNvPr id="4" name="Footer Placeholder 3"/>
          <p:cNvSpPr>
            <a:spLocks noGrp="1"/>
          </p:cNvSpPr>
          <p:nvPr>
            <p:ph type="ftr" sz="quarter" idx="11"/>
          </p:nvPr>
        </p:nvSpPr>
        <p:spPr>
          <a:xfrm>
            <a:off x="4037965" y="6356350"/>
            <a:ext cx="4114800" cy="365125"/>
          </a:xfrm>
        </p:spPr>
        <p:txBody>
          <a:bodyPr/>
          <a:lstStyle/>
          <a:p>
            <a:r>
              <a:rPr lang="en-US" dirty="0"/>
              <a:t>oral examination</a:t>
            </a:r>
          </a:p>
        </p:txBody>
      </p:sp>
      <p:sp>
        <p:nvSpPr>
          <p:cNvPr id="5" name="Slide Number Placeholder 4"/>
          <p:cNvSpPr>
            <a:spLocks noGrp="1"/>
          </p:cNvSpPr>
          <p:nvPr>
            <p:ph type="sldNum" sz="quarter" idx="12"/>
          </p:nvPr>
        </p:nvSpPr>
        <p:spPr>
          <a:xfrm>
            <a:off x="8610600" y="6356350"/>
            <a:ext cx="2743200" cy="365125"/>
          </a:xfrm>
        </p:spPr>
        <p:txBody>
          <a:bodyPr/>
          <a:lstStyle/>
          <a:p>
            <a:fld id="{9B618960-8005-486C-9A75-10CB2AAC16F9}" type="slidenum">
              <a:rPr lang="en-US" smtClean="0"/>
              <a:t>15</a:t>
            </a:fld>
            <a:endParaRPr lang="en-US" dirty="0"/>
          </a:p>
        </p:txBody>
      </p:sp>
      <p:pic>
        <p:nvPicPr>
          <p:cNvPr id="81" name="图片 80" descr="图片包含 游戏机, 画&#10;&#10;描述已自动生成">
            <a:extLst>
              <a:ext uri="{FF2B5EF4-FFF2-40B4-BE49-F238E27FC236}">
                <a16:creationId xmlns:a16="http://schemas.microsoft.com/office/drawing/2014/main" id="{BD2F139C-0A32-4837-8B5C-9ADE3A0C7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37" y="3249827"/>
            <a:ext cx="7482880" cy="2575479"/>
          </a:xfrm>
          <a:prstGeom prst="rect">
            <a:avLst/>
          </a:prstGeom>
        </p:spPr>
      </p:pic>
      <mc:AlternateContent xmlns:mc="http://schemas.openxmlformats.org/markup-compatibility/2006" xmlns:a14="http://schemas.microsoft.com/office/drawing/2010/main">
        <mc:Choice Requires="a14">
          <p:sp>
            <p:nvSpPr>
              <p:cNvPr id="94" name="Text Box 6">
                <a:extLst>
                  <a:ext uri="{FF2B5EF4-FFF2-40B4-BE49-F238E27FC236}">
                    <a16:creationId xmlns:a16="http://schemas.microsoft.com/office/drawing/2014/main" id="{466A0FE7-9418-441A-8F88-3AD813B44628}"/>
                  </a:ext>
                </a:extLst>
              </p:cNvPr>
              <p:cNvSpPr txBox="1"/>
              <p:nvPr/>
            </p:nvSpPr>
            <p:spPr>
              <a:xfrm>
                <a:off x="7579010" y="2724393"/>
                <a:ext cx="4498975" cy="245637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These generative-based methods have  two benefits:</a:t>
                </a:r>
              </a:p>
              <a:p>
                <a:endParaRPr lang="en-US" sz="2400" dirty="0">
                  <a:latin typeface="Times New Roman" panose="02020603050405020304" pitchFamily="18" charset="0"/>
                  <a:cs typeface="Times New Roman" panose="02020603050405020304" pitchFamily="18" charset="0"/>
                </a:endParaRPr>
              </a:p>
              <a:p>
                <a:pPr marL="342900" indent="-342900">
                  <a:buFontTx/>
                  <a:buChar char="-"/>
                </a:pPr>
                <a:r>
                  <a:rPr lang="en-US" altLang="zh-CN" sz="2000" dirty="0">
                    <a:solidFill>
                      <a:srgbClr val="FFC000"/>
                    </a:solidFill>
                    <a:latin typeface="Times New Roman" panose="02020603050405020304" pitchFamily="18" charset="0"/>
                    <a:cs typeface="Times New Roman" panose="02020603050405020304" pitchFamily="18" charset="0"/>
                  </a:rPr>
                  <a:t>Interpretable</a:t>
                </a:r>
                <a:r>
                  <a:rPr lang="en-US" altLang="zh-CN" sz="2000" dirty="0">
                    <a:latin typeface="Times New Roman" panose="02020603050405020304" pitchFamily="18" charset="0"/>
                    <a:cs typeface="Times New Roman" panose="02020603050405020304" pitchFamily="18" charset="0"/>
                  </a:rPr>
                  <a:t>: visualize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i="1" smtClean="0">
                            <a:latin typeface="Cambria Math" panose="02040503050406030204" pitchFamily="18" charset="0"/>
                          </a:rPr>
                          <m:t>𝑥</m:t>
                        </m:r>
                      </m:e>
                      <m:sub>
                        <m:r>
                          <a:rPr lang="en-US" altLang="zh-CN" sz="2000" b="0" i="1" smtClean="0">
                            <a:latin typeface="Cambria Math" panose="02040503050406030204" pitchFamily="18" charset="0"/>
                          </a:rPr>
                          <m:t>𝑔</m:t>
                        </m:r>
                      </m:sub>
                    </m:sSub>
                  </m:oMath>
                </a14:m>
                <a:r>
                  <a:rPr lang="en-US" altLang="zh-CN" sz="2000" dirty="0">
                    <a:latin typeface="Times New Roman" panose="02020603050405020304" pitchFamily="18" charset="0"/>
                    <a:cs typeface="Times New Roman" panose="02020603050405020304" pitchFamily="18" charset="0"/>
                  </a:rPr>
                  <a:t>.</a:t>
                </a:r>
              </a:p>
              <a:p>
                <a:pPr marL="342900" indent="-342900">
                  <a:buFontTx/>
                  <a:buChar char="-"/>
                </a:pPr>
                <a:endParaRPr lang="en-US" altLang="zh-CN" sz="2000" dirty="0">
                  <a:latin typeface="Times New Roman" panose="02020603050405020304" pitchFamily="18" charset="0"/>
                  <a:cs typeface="Times New Roman" panose="02020603050405020304" pitchFamily="18" charset="0"/>
                </a:endParaRPr>
              </a:p>
              <a:p>
                <a:pPr marL="342900" indent="-342900">
                  <a:buFontTx/>
                  <a:buChar char="-"/>
                </a:pPr>
                <a:r>
                  <a:rPr lang="en-US" altLang="zh-CN" sz="2000" dirty="0">
                    <a:solidFill>
                      <a:srgbClr val="FFC000"/>
                    </a:solidFill>
                    <a:latin typeface="Times New Roman" panose="02020603050405020304" pitchFamily="18" charset="0"/>
                    <a:cs typeface="Times New Roman" panose="02020603050405020304" pitchFamily="18" charset="0"/>
                  </a:rPr>
                  <a:t>Flexible</a:t>
                </a:r>
                <a:r>
                  <a:rPr lang="en-US" altLang="zh-CN" sz="2000" dirty="0">
                    <a:latin typeface="Times New Roman" panose="02020603050405020304" pitchFamily="18" charset="0"/>
                    <a:cs typeface="Times New Roman" panose="02020603050405020304" pitchFamily="18" charset="0"/>
                  </a:rPr>
                  <a:t>:  the predictor and the adaptor are decoupled.</a:t>
                </a:r>
              </a:p>
            </p:txBody>
          </p:sp>
        </mc:Choice>
        <mc:Fallback xmlns="">
          <p:sp>
            <p:nvSpPr>
              <p:cNvPr id="94" name="Text Box 6">
                <a:extLst>
                  <a:ext uri="{FF2B5EF4-FFF2-40B4-BE49-F238E27FC236}">
                    <a16:creationId xmlns:a16="http://schemas.microsoft.com/office/drawing/2014/main" id="{466A0FE7-9418-441A-8F88-3AD813B44628}"/>
                  </a:ext>
                </a:extLst>
              </p:cNvPr>
              <p:cNvSpPr txBox="1">
                <a:spLocks noRot="1" noChangeAspect="1" noMove="1" noResize="1" noEditPoints="1" noAdjustHandles="1" noChangeArrowheads="1" noChangeShapeType="1" noTextEdit="1"/>
              </p:cNvSpPr>
              <p:nvPr/>
            </p:nvSpPr>
            <p:spPr>
              <a:xfrm>
                <a:off x="7579010" y="2724393"/>
                <a:ext cx="4498975" cy="2456378"/>
              </a:xfrm>
              <a:prstGeom prst="rect">
                <a:avLst/>
              </a:prstGeom>
              <a:blipFill>
                <a:blip r:embed="rId4"/>
                <a:stretch>
                  <a:fillRect l="-2033" t="-1985" r="-2168" b="-34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2956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975995"/>
          </a:xfrm>
        </p:spPr>
        <p:txBody>
          <a:bodyPr>
            <a:normAutofit/>
          </a:bodyPr>
          <a:lstStyle/>
          <a:p>
            <a:r>
              <a:rPr lang="en-US" dirty="0"/>
              <a:t>Outline</a:t>
            </a:r>
          </a:p>
        </p:txBody>
      </p:sp>
      <p:sp>
        <p:nvSpPr>
          <p:cNvPr id="3" name="Content Placeholder 2"/>
          <p:cNvSpPr>
            <a:spLocks noGrp="1"/>
          </p:cNvSpPr>
          <p:nvPr>
            <p:ph idx="1"/>
          </p:nvPr>
        </p:nvSpPr>
        <p:spPr>
          <a:xfrm>
            <a:off x="838200" y="1611630"/>
            <a:ext cx="10514965" cy="4610735"/>
          </a:xfrm>
        </p:spPr>
        <p:txBody>
          <a:bodyPr>
            <a:normAutofit fontScale="90000"/>
          </a:bodyPr>
          <a:lstStyle/>
          <a:p>
            <a:r>
              <a:rPr lang="en-US" dirty="0">
                <a:solidFill>
                  <a:schemeClr val="bg1">
                    <a:lumMod val="65000"/>
                  </a:schemeClr>
                </a:solidFill>
              </a:rPr>
              <a:t>Introduction to Domain Adaptation</a:t>
            </a:r>
          </a:p>
          <a:p>
            <a:endParaRPr lang="en-US" dirty="0"/>
          </a:p>
          <a:p>
            <a:r>
              <a:rPr lang="en-US" dirty="0">
                <a:solidFill>
                  <a:schemeClr val="bg1">
                    <a:lumMod val="65000"/>
                  </a:schemeClr>
                </a:solidFill>
              </a:rPr>
              <a:t>Main Idea for Recent Adaptation Works</a:t>
            </a:r>
          </a:p>
          <a:p>
            <a:endParaRPr lang="en-US" dirty="0">
              <a:solidFill>
                <a:schemeClr val="bg1">
                  <a:lumMod val="65000"/>
                </a:schemeClr>
              </a:solidFill>
            </a:endParaRPr>
          </a:p>
          <a:p>
            <a:r>
              <a:rPr lang="en-US" dirty="0"/>
              <a:t>Proposed Works</a:t>
            </a:r>
          </a:p>
          <a:p>
            <a:pPr lvl="1"/>
            <a:r>
              <a:rPr lang="en-US" dirty="0"/>
              <a:t>Cross Domain Semantic Feature Learning via Adversarial Adaptation Networks</a:t>
            </a:r>
          </a:p>
          <a:p>
            <a:pPr lvl="1"/>
            <a:r>
              <a:rPr lang="en-US" dirty="0">
                <a:sym typeface="+mn-ea"/>
              </a:rPr>
              <a:t>Simplified Unsupervised Image Translation for Semantic Segmentation Adaptation</a:t>
            </a:r>
          </a:p>
          <a:p>
            <a:pPr lvl="1"/>
            <a:r>
              <a:rPr lang="en-US" dirty="0"/>
              <a:t>Generating Target Image-Label Pairs for Unsupervised Domain Adaptation</a:t>
            </a:r>
          </a:p>
          <a:p>
            <a:pPr lvl="1"/>
            <a:r>
              <a:rPr lang="en-US" dirty="0"/>
              <a:t>Model Adaptation: Unsupervised Domain Adaptation without Source Data</a:t>
            </a:r>
          </a:p>
          <a:p>
            <a:pPr lvl="1"/>
            <a:endParaRPr lang="en-US" dirty="0">
              <a:solidFill>
                <a:schemeClr val="bg1">
                  <a:lumMod val="65000"/>
                </a:schemeClr>
              </a:solidFill>
            </a:endParaRPr>
          </a:p>
          <a:p>
            <a:pPr lvl="0"/>
            <a:r>
              <a:rPr lang="en-US" sz="2800" dirty="0">
                <a:solidFill>
                  <a:schemeClr val="bg1">
                    <a:lumMod val="65000"/>
                  </a:schemeClr>
                </a:solidFill>
              </a:rPr>
              <a:t>Conclusions and Future Works</a:t>
            </a:r>
            <a:endParaRPr lang="en-US" dirty="0">
              <a:solidFill>
                <a:schemeClr val="bg1">
                  <a:lumMod val="65000"/>
                </a:schemeClr>
              </a:solidFill>
            </a:endParaRPr>
          </a:p>
          <a:p>
            <a:pPr lvl="1"/>
            <a:endParaRPr lang="en-US" dirty="0"/>
          </a:p>
          <a:p>
            <a:endParaRPr lang="en-US" dirty="0"/>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16</a:t>
            </a:fld>
            <a:endParaRPr lang="en-US" dirty="0"/>
          </a:p>
        </p:txBody>
      </p:sp>
    </p:spTree>
    <p:extLst>
      <p:ext uri="{BB962C8B-B14F-4D97-AF65-F5344CB8AC3E}">
        <p14:creationId xmlns:p14="http://schemas.microsoft.com/office/powerpoint/2010/main" val="629208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854" y="2403987"/>
            <a:ext cx="11855656" cy="1440938"/>
          </a:xfrm>
        </p:spPr>
        <p:txBody>
          <a:bodyPr>
            <a:normAutofit/>
          </a:bodyPr>
          <a:lstStyle/>
          <a:p>
            <a:r>
              <a:rPr lang="en-US" altLang="zh-CN" sz="4000" dirty="0"/>
              <a:t>Cross Domain Semantic Feature Learning via Adversarial Adaptation Networks</a:t>
            </a:r>
            <a:endParaRPr lang="en-US" sz="4000" dirty="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9B618960-8005-486C-9A75-10CB2AAC16F9}" type="slidenum">
              <a:rPr lang="en-US" smtClean="0"/>
              <a:t>17</a:t>
            </a:fld>
            <a:endParaRPr lang="en-US" dirty="0"/>
          </a:p>
        </p:txBody>
      </p:sp>
      <p:sp>
        <p:nvSpPr>
          <p:cNvPr id="5" name="Footer Placeholder 4"/>
          <p:cNvSpPr>
            <a:spLocks noGrp="1"/>
          </p:cNvSpPr>
          <p:nvPr>
            <p:ph type="ftr" sz="quarter" idx="11"/>
          </p:nvPr>
        </p:nvSpPr>
        <p:spPr/>
        <p:txBody>
          <a:bodyPr/>
          <a:lstStyle/>
          <a:p>
            <a:r>
              <a:rPr lang="en-US" dirty="0"/>
              <a:t>oral examination</a:t>
            </a:r>
          </a:p>
        </p:txBody>
      </p:sp>
      <p:sp>
        <p:nvSpPr>
          <p:cNvPr id="8" name="矩形 7">
            <a:extLst>
              <a:ext uri="{FF2B5EF4-FFF2-40B4-BE49-F238E27FC236}">
                <a16:creationId xmlns:a16="http://schemas.microsoft.com/office/drawing/2014/main" id="{B1420381-70C0-4103-84A6-1D86A6A285E2}"/>
              </a:ext>
            </a:extLst>
          </p:cNvPr>
          <p:cNvSpPr/>
          <p:nvPr/>
        </p:nvSpPr>
        <p:spPr>
          <a:xfrm>
            <a:off x="481781" y="5710019"/>
            <a:ext cx="10048568" cy="646331"/>
          </a:xfrm>
          <a:prstGeom prst="rect">
            <a:avLst/>
          </a:prstGeom>
        </p:spPr>
        <p:txBody>
          <a:bodyPr wrap="square">
            <a:spAutoFit/>
          </a:bodyPr>
          <a:lstStyle/>
          <a:p>
            <a:r>
              <a:rPr lang="en-US" altLang="zh-CN" b="1" i="1" dirty="0">
                <a:solidFill>
                  <a:srgbClr val="000000"/>
                </a:solidFill>
                <a:latin typeface="Times New Roman" panose="02020603050405020304" pitchFamily="18" charset="0"/>
                <a:cs typeface="Times New Roman" panose="02020603050405020304" pitchFamily="18" charset="0"/>
              </a:rPr>
              <a:t>Rui Li</a:t>
            </a:r>
            <a:r>
              <a:rPr lang="en-US" altLang="zh-CN" i="1" dirty="0">
                <a:solidFill>
                  <a:srgbClr val="000000"/>
                </a:solidFill>
                <a:latin typeface="Times New Roman" panose="02020603050405020304" pitchFamily="18" charset="0"/>
                <a:cs typeface="Times New Roman" panose="02020603050405020304" pitchFamily="18" charset="0"/>
              </a:rPr>
              <a:t>, Wenming Cao, Sheng Qian, Hau-San Wong, Si Wu. Cross-domain Semantic Feature Learning via </a:t>
            </a:r>
            <a:endParaRPr lang="en-US" altLang="zh-CN" i="1" dirty="0">
              <a:latin typeface="Times New Roman" panose="02020603050405020304" pitchFamily="18" charset="0"/>
              <a:cs typeface="Times New Roman" panose="02020603050405020304" pitchFamily="18" charset="0"/>
            </a:endParaRPr>
          </a:p>
          <a:p>
            <a:r>
              <a:rPr lang="en-US" altLang="zh-CN" i="1" dirty="0">
                <a:solidFill>
                  <a:srgbClr val="000000"/>
                </a:solidFill>
                <a:latin typeface="Times New Roman" panose="02020603050405020304" pitchFamily="18" charset="0"/>
                <a:cs typeface="Times New Roman" panose="02020603050405020304" pitchFamily="18" charset="0"/>
              </a:rPr>
              <a:t>Adversarial Adaptation Networks. ICPR, 2018. </a:t>
            </a:r>
            <a:endParaRPr lang="zh-CN" alt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6496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Cross Domain Semantic Feature Learning via Adversarial Adaptation Networks  </a:t>
            </a:r>
            <a:r>
              <a:rPr lang="en-US" altLang="zh-CN" sz="3200" dirty="0">
                <a:solidFill>
                  <a:schemeClr val="accent4"/>
                </a:solidFill>
              </a:rPr>
              <a:t>---  Motivation</a:t>
            </a:r>
            <a:endParaRPr lang="en-US" sz="3200" dirty="0">
              <a:solidFill>
                <a:schemeClr val="accent4"/>
              </a:solidFill>
            </a:endParaRPr>
          </a:p>
        </p:txBody>
      </p:sp>
      <p:sp>
        <p:nvSpPr>
          <p:cNvPr id="3" name="Content Placeholder 2"/>
          <p:cNvSpPr>
            <a:spLocks noGrp="1"/>
          </p:cNvSpPr>
          <p:nvPr>
            <p:ph sz="half" idx="1"/>
          </p:nvPr>
        </p:nvSpPr>
        <p:spPr>
          <a:xfrm>
            <a:off x="970936" y="1938031"/>
            <a:ext cx="10515600" cy="4324452"/>
          </a:xfrm>
        </p:spPr>
        <p:txBody>
          <a:bodyPr/>
          <a:lstStyle/>
          <a:p>
            <a:r>
              <a:rPr lang="en-US" altLang="zh-CN" dirty="0"/>
              <a:t>Many previous methods address the domain shift by aligning the marginal feature distributions without considering semantic information.</a:t>
            </a:r>
          </a:p>
          <a:p>
            <a:endParaRPr lang="en-US" dirty="0"/>
          </a:p>
          <a:p>
            <a:r>
              <a:rPr lang="en-US" altLang="zh-CN" dirty="0"/>
              <a:t>We attempt to preserve semantic information by reconstruction and transformation.</a:t>
            </a:r>
          </a:p>
          <a:p>
            <a:endParaRPr lang="en-US" dirty="0"/>
          </a:p>
          <a:p>
            <a:endParaRPr lang="en-US" dirty="0"/>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18</a:t>
            </a:fld>
            <a:endParaRPr lang="en-US" dirty="0"/>
          </a:p>
        </p:txBody>
      </p:sp>
    </p:spTree>
    <p:extLst>
      <p:ext uri="{BB962C8B-B14F-4D97-AF65-F5344CB8AC3E}">
        <p14:creationId xmlns:p14="http://schemas.microsoft.com/office/powerpoint/2010/main" val="1674259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Cross Domain Semantic Feature Learning via Adversarial Adaptation Networks  </a:t>
            </a:r>
            <a:r>
              <a:rPr lang="en-US" altLang="zh-CN" sz="3200" dirty="0">
                <a:solidFill>
                  <a:schemeClr val="accent4"/>
                </a:solidFill>
              </a:rPr>
              <a:t>---  Motivation</a:t>
            </a:r>
            <a:endParaRPr lang="en-US" sz="3200" dirty="0">
              <a:solidFill>
                <a:schemeClr val="accent4"/>
              </a:solidFill>
            </a:endParaRPr>
          </a:p>
        </p:txBody>
      </p:sp>
      <p:sp>
        <p:nvSpPr>
          <p:cNvPr id="3" name="Content Placeholder 2"/>
          <p:cNvSpPr>
            <a:spLocks noGrp="1"/>
          </p:cNvSpPr>
          <p:nvPr>
            <p:ph sz="half" idx="1"/>
          </p:nvPr>
        </p:nvSpPr>
        <p:spPr>
          <a:xfrm>
            <a:off x="970937" y="1938031"/>
            <a:ext cx="10515599" cy="4324452"/>
          </a:xfrm>
        </p:spPr>
        <p:txBody>
          <a:bodyPr/>
          <a:lstStyle/>
          <a:p>
            <a:r>
              <a:rPr lang="en-US" altLang="zh-CN" dirty="0"/>
              <a:t>During reconstruction and transformation, the semantic information should be the same (decided by the extracted feature).</a:t>
            </a:r>
            <a:endParaRPr lang="en-US" dirty="0"/>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19</a:t>
            </a:fld>
            <a:endParaRPr lang="en-US" dirty="0"/>
          </a:p>
        </p:txBody>
      </p:sp>
      <p:pic>
        <p:nvPicPr>
          <p:cNvPr id="8" name="图片 7">
            <a:extLst>
              <a:ext uri="{FF2B5EF4-FFF2-40B4-BE49-F238E27FC236}">
                <a16:creationId xmlns:a16="http://schemas.microsoft.com/office/drawing/2014/main" id="{2A3C8A21-6AD3-47A0-8E89-15197814AF2E}"/>
              </a:ext>
            </a:extLst>
          </p:cNvPr>
          <p:cNvPicPr>
            <a:picLocks noChangeAspect="1"/>
          </p:cNvPicPr>
          <p:nvPr/>
        </p:nvPicPr>
        <p:blipFill>
          <a:blip r:embed="rId2"/>
          <a:stretch>
            <a:fillRect/>
          </a:stretch>
        </p:blipFill>
        <p:spPr>
          <a:xfrm>
            <a:off x="2505635" y="2833684"/>
            <a:ext cx="7180730" cy="3428799"/>
          </a:xfrm>
          <a:prstGeom prst="rect">
            <a:avLst/>
          </a:prstGeom>
        </p:spPr>
      </p:pic>
    </p:spTree>
    <p:extLst>
      <p:ext uri="{BB962C8B-B14F-4D97-AF65-F5344CB8AC3E}">
        <p14:creationId xmlns:p14="http://schemas.microsoft.com/office/powerpoint/2010/main" val="1804841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975995"/>
          </a:xfrm>
        </p:spPr>
        <p:txBody>
          <a:bodyPr>
            <a:normAutofit/>
          </a:bodyPr>
          <a:lstStyle/>
          <a:p>
            <a:r>
              <a:rPr lang="en-US" dirty="0"/>
              <a:t>Outline</a:t>
            </a:r>
          </a:p>
        </p:txBody>
      </p:sp>
      <p:sp>
        <p:nvSpPr>
          <p:cNvPr id="3" name="Content Placeholder 2"/>
          <p:cNvSpPr>
            <a:spLocks noGrp="1"/>
          </p:cNvSpPr>
          <p:nvPr>
            <p:ph idx="1"/>
          </p:nvPr>
        </p:nvSpPr>
        <p:spPr>
          <a:xfrm>
            <a:off x="838200" y="1611630"/>
            <a:ext cx="10514965" cy="4610735"/>
          </a:xfrm>
        </p:spPr>
        <p:txBody>
          <a:bodyPr>
            <a:normAutofit fontScale="90000"/>
          </a:bodyPr>
          <a:lstStyle/>
          <a:p>
            <a:r>
              <a:rPr lang="en-US" dirty="0"/>
              <a:t>Introduction to Domain Adaptation</a:t>
            </a:r>
          </a:p>
          <a:p>
            <a:endParaRPr lang="en-US" dirty="0"/>
          </a:p>
          <a:p>
            <a:r>
              <a:rPr lang="en-US" dirty="0"/>
              <a:t>Main Idea for Recent Adaptation Works</a:t>
            </a:r>
          </a:p>
          <a:p>
            <a:endParaRPr lang="en-US" dirty="0"/>
          </a:p>
          <a:p>
            <a:r>
              <a:rPr lang="en-US" dirty="0"/>
              <a:t>Proposed Works</a:t>
            </a:r>
          </a:p>
          <a:p>
            <a:pPr lvl="1"/>
            <a:r>
              <a:rPr lang="en-US" dirty="0"/>
              <a:t>Cross Domain Semantic Feature Learning via Adversarial Adaptation Networks</a:t>
            </a:r>
          </a:p>
          <a:p>
            <a:pPr lvl="1"/>
            <a:r>
              <a:rPr lang="en-US" dirty="0">
                <a:sym typeface="+mn-ea"/>
              </a:rPr>
              <a:t>Simplified Unsupervised Image Translation for Semantic Segmentation Adaptation</a:t>
            </a:r>
          </a:p>
          <a:p>
            <a:pPr lvl="1"/>
            <a:r>
              <a:rPr lang="en-US" dirty="0"/>
              <a:t>Generating Target Image-Label Pairs for Unsupervised Domain Adaptation</a:t>
            </a:r>
          </a:p>
          <a:p>
            <a:pPr lvl="1"/>
            <a:r>
              <a:rPr lang="en-US" dirty="0"/>
              <a:t>Model Adaptation: Unsupervised Domain Adaptation without Source Data</a:t>
            </a:r>
          </a:p>
          <a:p>
            <a:pPr lvl="1"/>
            <a:endParaRPr lang="en-US" dirty="0"/>
          </a:p>
          <a:p>
            <a:pPr lvl="0"/>
            <a:r>
              <a:rPr lang="en-US" sz="2800" dirty="0"/>
              <a:t>Conclusions and Future Works</a:t>
            </a:r>
            <a:endParaRPr lang="en-US" dirty="0"/>
          </a:p>
          <a:p>
            <a:pPr lvl="1"/>
            <a:endParaRPr lang="en-US" dirty="0"/>
          </a:p>
          <a:p>
            <a:endParaRPr lang="en-US" dirty="0"/>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Cross Domain Semantic Feature Learning via Adversarial Adaptation Networks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20</a:t>
            </a:fld>
            <a:endParaRPr lang="en-US" dirty="0"/>
          </a:p>
        </p:txBody>
      </p:sp>
      <p:pic>
        <p:nvPicPr>
          <p:cNvPr id="9" name="图片 8">
            <a:extLst>
              <a:ext uri="{FF2B5EF4-FFF2-40B4-BE49-F238E27FC236}">
                <a16:creationId xmlns:a16="http://schemas.microsoft.com/office/drawing/2014/main" id="{3F0883A5-28BD-4CFF-98AC-180A7078EE50}"/>
              </a:ext>
            </a:extLst>
          </p:cNvPr>
          <p:cNvPicPr>
            <a:picLocks noChangeAspect="1"/>
          </p:cNvPicPr>
          <p:nvPr/>
        </p:nvPicPr>
        <p:blipFill>
          <a:blip r:embed="rId2"/>
          <a:stretch>
            <a:fillRect/>
          </a:stretch>
        </p:blipFill>
        <p:spPr>
          <a:xfrm>
            <a:off x="1366277" y="1938031"/>
            <a:ext cx="2869547" cy="4143670"/>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FBC66E3-D8BD-4678-9A57-8937B1B150C2}"/>
                  </a:ext>
                </a:extLst>
              </p:cNvPr>
              <p:cNvSpPr txBox="1"/>
              <p:nvPr/>
            </p:nvSpPr>
            <p:spPr>
              <a:xfrm>
                <a:off x="5132439" y="1938031"/>
                <a:ext cx="6221361" cy="4154984"/>
              </a:xfrm>
              <a:prstGeom prst="rect">
                <a:avLst/>
              </a:prstGeom>
              <a:noFill/>
            </p:spPr>
            <p:txBody>
              <a:bodyPr wrap="square" rtlCol="0">
                <a:spAutoFit/>
              </a:bodyPr>
              <a:lstStyle/>
              <a:p>
                <a:r>
                  <a:rPr lang="en-US" altLang="zh-CN" sz="2400" b="0" dirty="0">
                    <a:latin typeface="Times New Roman" panose="02020603050405020304" pitchFamily="18" charset="0"/>
                    <a:cs typeface="Times New Roman" panose="02020603050405020304" pitchFamily="18" charset="0"/>
                  </a:rPr>
                  <a:t>(a) Learning cross-domain features</a:t>
                </a:r>
              </a:p>
              <a:p>
                <a:endParaRPr lang="en-US" altLang="zh-CN" sz="2400" b="0" dirty="0">
                  <a:latin typeface="Times New Roman" panose="02020603050405020304" pitchFamily="18" charset="0"/>
                  <a:cs typeface="Times New Roman" panose="02020603050405020304" pitchFamily="18" charset="0"/>
                </a:endParaRPr>
              </a:p>
              <a:p>
                <a:endParaRPr lang="en-US" altLang="zh-CN" sz="2400" b="0" i="1" dirty="0">
                  <a:latin typeface="Cambria Math" panose="02040503050406030204" pitchFamily="18" charset="0"/>
                </a:endParaRPr>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    </a:t>
                </a:r>
              </a:p>
              <a:p>
                <a:r>
                  <a:rPr lang="en-US" altLang="zh-CN" sz="2400" dirty="0"/>
                  <a:t>  </a:t>
                </a:r>
                <a14:m>
                  <m:oMath xmlns:m="http://schemas.openxmlformats.org/officeDocument/2006/math">
                    <m:r>
                      <a:rPr lang="en-US" altLang="zh-CN" sz="2400" b="0" i="1" smtClean="0">
                        <a:latin typeface="Cambria Math" panose="02040503050406030204" pitchFamily="18" charset="0"/>
                      </a:rPr>
                      <m:t>𝐷</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𝑠</m:t>
                        </m:r>
                      </m:sub>
                    </m:sSub>
                  </m:oMath>
                </a14:m>
                <a:r>
                  <a:rPr lang="en-US" altLang="zh-CN" sz="2400" dirty="0"/>
                  <a:t> </a:t>
                </a:r>
                <a:r>
                  <a:rPr lang="en-US" altLang="zh-CN" sz="24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𝐷</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𝐿</m:t>
                        </m:r>
                      </m:e>
                      <m:sub>
                        <m:r>
                          <a:rPr lang="en-US" altLang="zh-CN" sz="2400" b="0" i="1" smtClean="0">
                            <a:latin typeface="Cambria Math" panose="02040503050406030204" pitchFamily="18" charset="0"/>
                            <a:cs typeface="Times New Roman" panose="02020603050405020304" pitchFamily="18" charset="0"/>
                          </a:rPr>
                          <m:t>𝑡</m:t>
                        </m:r>
                      </m:sub>
                    </m:sSub>
                  </m:oMath>
                </a14:m>
                <a:r>
                  <a:rPr lang="en-US" altLang="zh-CN" sz="2400" dirty="0"/>
                  <a:t> </a:t>
                </a:r>
                <a:r>
                  <a:rPr lang="en-US" altLang="zh-CN" sz="2400" dirty="0">
                    <a:latin typeface="Times New Roman" panose="02020603050405020304" pitchFamily="18" charset="0"/>
                    <a:cs typeface="Times New Roman" panose="02020603050405020304" pitchFamily="18" charset="0"/>
                  </a:rPr>
                  <a:t>are pre-defined domain labels      i.e., [0, 1] and  [1, 0]</a:t>
                </a:r>
              </a:p>
            </p:txBody>
          </p:sp>
        </mc:Choice>
        <mc:Fallback xmlns="">
          <p:sp>
            <p:nvSpPr>
              <p:cNvPr id="12" name="文本框 11">
                <a:extLst>
                  <a:ext uri="{FF2B5EF4-FFF2-40B4-BE49-F238E27FC236}">
                    <a16:creationId xmlns:a16="http://schemas.microsoft.com/office/drawing/2014/main" id="{3FBC66E3-D8BD-4678-9A57-8937B1B150C2}"/>
                  </a:ext>
                </a:extLst>
              </p:cNvPr>
              <p:cNvSpPr txBox="1">
                <a:spLocks noRot="1" noChangeAspect="1" noMove="1" noResize="1" noEditPoints="1" noAdjustHandles="1" noChangeArrowheads="1" noChangeShapeType="1" noTextEdit="1"/>
              </p:cNvSpPr>
              <p:nvPr/>
            </p:nvSpPr>
            <p:spPr>
              <a:xfrm>
                <a:off x="5132439" y="1938031"/>
                <a:ext cx="6221361" cy="4154984"/>
              </a:xfrm>
              <a:prstGeom prst="rect">
                <a:avLst/>
              </a:prstGeom>
              <a:blipFill>
                <a:blip r:embed="rId3"/>
                <a:stretch>
                  <a:fillRect l="-1567" t="-1173" b="-2346"/>
                </a:stretch>
              </a:blipFill>
            </p:spPr>
            <p:txBody>
              <a:bodyPr/>
              <a:lstStyle/>
              <a:p>
                <a:r>
                  <a:rPr lang="zh-CN" altLang="en-US">
                    <a:noFill/>
                  </a:rPr>
                  <a:t> </a:t>
                </a:r>
              </a:p>
            </p:txBody>
          </p:sp>
        </mc:Fallback>
      </mc:AlternateContent>
      <p:pic>
        <p:nvPicPr>
          <p:cNvPr id="6" name="图片 5" descr="图片包含 游戏机, 桌子&#10;&#10;描述已自动生成">
            <a:extLst>
              <a:ext uri="{FF2B5EF4-FFF2-40B4-BE49-F238E27FC236}">
                <a16:creationId xmlns:a16="http://schemas.microsoft.com/office/drawing/2014/main" id="{1FB9A7D3-876A-4F8B-8366-89C2A26E6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9430" y="2854052"/>
            <a:ext cx="6337176" cy="1825524"/>
          </a:xfrm>
          <a:prstGeom prst="rect">
            <a:avLst/>
          </a:prstGeom>
        </p:spPr>
      </p:pic>
    </p:spTree>
    <p:extLst>
      <p:ext uri="{BB962C8B-B14F-4D97-AF65-F5344CB8AC3E}">
        <p14:creationId xmlns:p14="http://schemas.microsoft.com/office/powerpoint/2010/main" val="3036390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Cross Domain Semantic Feature Learning via Adversarial Adaptation Networks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21</a:t>
            </a:fld>
            <a:endParaRPr 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FBC66E3-D8BD-4678-9A57-8937B1B150C2}"/>
                  </a:ext>
                </a:extLst>
              </p:cNvPr>
              <p:cNvSpPr txBox="1"/>
              <p:nvPr/>
            </p:nvSpPr>
            <p:spPr>
              <a:xfrm>
                <a:off x="5132439" y="1938031"/>
                <a:ext cx="6061587" cy="3416320"/>
              </a:xfrm>
              <a:prstGeom prst="rect">
                <a:avLst/>
              </a:prstGeom>
              <a:noFill/>
            </p:spPr>
            <p:txBody>
              <a:bodyPr wrap="square" rtlCol="0">
                <a:spAutoFit/>
              </a:bodyPr>
              <a:lstStyle/>
              <a:p>
                <a:r>
                  <a:rPr lang="en-US" altLang="zh-CN" sz="2400" b="0" dirty="0">
                    <a:latin typeface="Times New Roman" panose="02020603050405020304" pitchFamily="18" charset="0"/>
                    <a:cs typeface="Times New Roman" panose="02020603050405020304" pitchFamily="18" charset="0"/>
                  </a:rPr>
                  <a:t>(b) Preserving semantic information by reconstruction</a:t>
                </a:r>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      </a:t>
                </a:r>
                <a14:m>
                  <m:oMath xmlns:m="http://schemas.openxmlformats.org/officeDocument/2006/math">
                    <m:r>
                      <a:rPr lang="en-US" altLang="zh-CN" sz="2400" b="0" i="1" smtClean="0">
                        <a:latin typeface="Cambria Math" panose="02040503050406030204" pitchFamily="18" charset="0"/>
                      </a:rPr>
                      <m:t>𝐷</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𝑠</m:t>
                        </m:r>
                      </m:sub>
                    </m:sSub>
                  </m:oMath>
                </a14:m>
                <a:r>
                  <a:rPr lang="en-US" altLang="zh-CN" sz="2400" dirty="0"/>
                  <a:t> </a:t>
                </a:r>
                <a:r>
                  <a:rPr lang="en-US" altLang="zh-CN" sz="24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𝐷</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𝐿</m:t>
                        </m:r>
                      </m:e>
                      <m:sub>
                        <m:r>
                          <a:rPr lang="en-US" altLang="zh-CN" sz="2400" b="0" i="1" smtClean="0">
                            <a:latin typeface="Cambria Math" panose="02040503050406030204" pitchFamily="18" charset="0"/>
                            <a:cs typeface="Times New Roman" panose="02020603050405020304" pitchFamily="18" charset="0"/>
                          </a:rPr>
                          <m:t>𝑡</m:t>
                        </m:r>
                      </m:sub>
                    </m:sSub>
                  </m:oMath>
                </a14:m>
                <a:r>
                  <a:rPr lang="en-US" altLang="zh-CN" sz="2400" dirty="0"/>
                  <a:t> </a:t>
                </a:r>
                <a:r>
                  <a:rPr lang="en-US" altLang="zh-CN" sz="2400" dirty="0">
                    <a:latin typeface="Times New Roman" panose="02020603050405020304" pitchFamily="18" charset="0"/>
                    <a:cs typeface="Times New Roman" panose="02020603050405020304" pitchFamily="18" charset="0"/>
                  </a:rPr>
                  <a:t>are pre-defined domain labels      i.e., [0, 1] and  [1, 0]</a:t>
                </a:r>
              </a:p>
            </p:txBody>
          </p:sp>
        </mc:Choice>
        <mc:Fallback xmlns="">
          <p:sp>
            <p:nvSpPr>
              <p:cNvPr id="12" name="文本框 11">
                <a:extLst>
                  <a:ext uri="{FF2B5EF4-FFF2-40B4-BE49-F238E27FC236}">
                    <a16:creationId xmlns:a16="http://schemas.microsoft.com/office/drawing/2014/main" id="{3FBC66E3-D8BD-4678-9A57-8937B1B150C2}"/>
                  </a:ext>
                </a:extLst>
              </p:cNvPr>
              <p:cNvSpPr txBox="1">
                <a:spLocks noRot="1" noChangeAspect="1" noMove="1" noResize="1" noEditPoints="1" noAdjustHandles="1" noChangeArrowheads="1" noChangeShapeType="1" noTextEdit="1"/>
              </p:cNvSpPr>
              <p:nvPr/>
            </p:nvSpPr>
            <p:spPr>
              <a:xfrm>
                <a:off x="5132439" y="1938031"/>
                <a:ext cx="6061587" cy="3416320"/>
              </a:xfrm>
              <a:prstGeom prst="rect">
                <a:avLst/>
              </a:prstGeom>
              <a:blipFill>
                <a:blip r:embed="rId3"/>
                <a:stretch>
                  <a:fillRect l="-1610" t="-1429" r="-6036" b="-3214"/>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D4B582E9-4166-4D4C-A396-91A6B72056B4}"/>
              </a:ext>
            </a:extLst>
          </p:cNvPr>
          <p:cNvPicPr>
            <a:picLocks noChangeAspect="1"/>
          </p:cNvPicPr>
          <p:nvPr/>
        </p:nvPicPr>
        <p:blipFill>
          <a:blip r:embed="rId4"/>
          <a:stretch>
            <a:fillRect/>
          </a:stretch>
        </p:blipFill>
        <p:spPr>
          <a:xfrm>
            <a:off x="1771650" y="2134527"/>
            <a:ext cx="2266950" cy="4048125"/>
          </a:xfrm>
          <a:prstGeom prst="rect">
            <a:avLst/>
          </a:prstGeom>
        </p:spPr>
      </p:pic>
      <p:pic>
        <p:nvPicPr>
          <p:cNvPr id="7" name="图片 6" descr="图片包含 游戏机&#10;&#10;描述已自动生成">
            <a:extLst>
              <a:ext uri="{FF2B5EF4-FFF2-40B4-BE49-F238E27FC236}">
                <a16:creationId xmlns:a16="http://schemas.microsoft.com/office/drawing/2014/main" id="{CC52A44D-557C-416B-A569-4DB59A1A5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8363" y="3139591"/>
            <a:ext cx="5210615" cy="967686"/>
          </a:xfrm>
          <a:prstGeom prst="rect">
            <a:avLst/>
          </a:prstGeom>
        </p:spPr>
      </p:pic>
    </p:spTree>
    <p:extLst>
      <p:ext uri="{BB962C8B-B14F-4D97-AF65-F5344CB8AC3E}">
        <p14:creationId xmlns:p14="http://schemas.microsoft.com/office/powerpoint/2010/main" val="2666192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Cross Domain Semantic Feature Learning via Adversarial Adaptation Networks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22</a:t>
            </a:fld>
            <a:endParaRPr lang="en-US" dirty="0"/>
          </a:p>
        </p:txBody>
      </p:sp>
      <p:sp>
        <p:nvSpPr>
          <p:cNvPr id="12" name="文本框 11">
            <a:extLst>
              <a:ext uri="{FF2B5EF4-FFF2-40B4-BE49-F238E27FC236}">
                <a16:creationId xmlns:a16="http://schemas.microsoft.com/office/drawing/2014/main" id="{3FBC66E3-D8BD-4678-9A57-8937B1B150C2}"/>
              </a:ext>
            </a:extLst>
          </p:cNvPr>
          <p:cNvSpPr txBox="1"/>
          <p:nvPr/>
        </p:nvSpPr>
        <p:spPr>
          <a:xfrm>
            <a:off x="5289176" y="1938031"/>
            <a:ext cx="6064624" cy="3785652"/>
          </a:xfrm>
          <a:prstGeom prst="rect">
            <a:avLst/>
          </a:prstGeom>
          <a:noFill/>
        </p:spPr>
        <p:txBody>
          <a:bodyPr wrap="square" rtlCol="0">
            <a:spAutoFit/>
          </a:bodyPr>
          <a:lstStyle/>
          <a:p>
            <a:r>
              <a:rPr lang="en-US" altLang="zh-CN" sz="2400" b="0" dirty="0">
                <a:latin typeface="Times New Roman" panose="02020603050405020304" pitchFamily="18" charset="0"/>
                <a:cs typeface="Times New Roman" panose="02020603050405020304" pitchFamily="18" charset="0"/>
              </a:rPr>
              <a:t>(c) Refine the model by transformation</a:t>
            </a:r>
          </a:p>
          <a:p>
            <a:endParaRPr lang="en-US" altLang="zh-CN" sz="2400" dirty="0">
              <a:latin typeface="Times New Roman" panose="02020603050405020304" pitchFamily="18" charset="0"/>
              <a:cs typeface="Times New Roman" panose="02020603050405020304" pitchFamily="18" charset="0"/>
            </a:endParaRPr>
          </a:p>
          <a:p>
            <a:endParaRPr lang="en-US" altLang="zh-CN" sz="2400" b="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b="0" dirty="0">
              <a:latin typeface="Times New Roman" panose="02020603050405020304" pitchFamily="18" charset="0"/>
              <a:cs typeface="Times New Roman" panose="02020603050405020304" pitchFamily="18" charset="0"/>
            </a:endParaRPr>
          </a:p>
          <a:p>
            <a:endParaRPr lang="en-US" altLang="zh-CN" sz="2400" b="0" i="1" dirty="0">
              <a:latin typeface="Cambria Math" panose="02040503050406030204" pitchFamily="18" charset="0"/>
            </a:endParaRPr>
          </a:p>
          <a:p>
            <a:endParaRPr lang="en-US" altLang="zh-CN" sz="2400" dirty="0"/>
          </a:p>
          <a:p>
            <a:r>
              <a:rPr lang="en-US" altLang="zh-CN" sz="2400" dirty="0"/>
              <a:t>      </a:t>
            </a:r>
            <a:r>
              <a:rPr lang="en-US" altLang="zh-CN" sz="2400" dirty="0">
                <a:latin typeface="Times New Roman" panose="02020603050405020304" pitchFamily="18" charset="0"/>
                <a:cs typeface="Times New Roman" panose="02020603050405020304" pitchFamily="18" charset="0"/>
              </a:rPr>
              <a:t>In ideal setting, the transferred data and original data would share the same semantic information</a:t>
            </a:r>
            <a:endParaRPr lang="en-US" altLang="zh-CN" sz="2400" dirty="0"/>
          </a:p>
        </p:txBody>
      </p:sp>
      <p:pic>
        <p:nvPicPr>
          <p:cNvPr id="6" name="图片 5">
            <a:extLst>
              <a:ext uri="{FF2B5EF4-FFF2-40B4-BE49-F238E27FC236}">
                <a16:creationId xmlns:a16="http://schemas.microsoft.com/office/drawing/2014/main" id="{90A80CB0-EB42-47E2-AF46-CFD40CBA994C}"/>
              </a:ext>
            </a:extLst>
          </p:cNvPr>
          <p:cNvPicPr>
            <a:picLocks noChangeAspect="1"/>
          </p:cNvPicPr>
          <p:nvPr/>
        </p:nvPicPr>
        <p:blipFill>
          <a:blip r:embed="rId3"/>
          <a:stretch>
            <a:fillRect/>
          </a:stretch>
        </p:blipFill>
        <p:spPr>
          <a:xfrm>
            <a:off x="1822449" y="2100660"/>
            <a:ext cx="2114550" cy="4048125"/>
          </a:xfrm>
          <a:prstGeom prst="rect">
            <a:avLst/>
          </a:prstGeom>
        </p:spPr>
      </p:pic>
      <p:pic>
        <p:nvPicPr>
          <p:cNvPr id="9" name="图片 8" descr="图片包含 游戏机, 桌子&#10;&#10;描述已自动生成">
            <a:extLst>
              <a:ext uri="{FF2B5EF4-FFF2-40B4-BE49-F238E27FC236}">
                <a16:creationId xmlns:a16="http://schemas.microsoft.com/office/drawing/2014/main" id="{57AE18A2-08FC-435F-9378-1493AB27B8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194" y="2718242"/>
            <a:ext cx="5564929" cy="1808602"/>
          </a:xfrm>
          <a:prstGeom prst="rect">
            <a:avLst/>
          </a:prstGeom>
        </p:spPr>
      </p:pic>
    </p:spTree>
    <p:extLst>
      <p:ext uri="{BB962C8B-B14F-4D97-AF65-F5344CB8AC3E}">
        <p14:creationId xmlns:p14="http://schemas.microsoft.com/office/powerpoint/2010/main" val="61832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215282" cy="1325563"/>
          </a:xfrm>
        </p:spPr>
        <p:txBody>
          <a:bodyPr>
            <a:normAutofit/>
          </a:bodyPr>
          <a:lstStyle/>
          <a:p>
            <a:r>
              <a:rPr lang="en-US" altLang="zh-CN" sz="3200" dirty="0"/>
              <a:t>Cross Domain Semantic Feature Learning via Adversarial Adaptation Networks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23</a:t>
            </a:fld>
            <a:endParaRPr lang="en-US" dirty="0"/>
          </a:p>
        </p:txBody>
      </p:sp>
      <p:sp>
        <p:nvSpPr>
          <p:cNvPr id="10" name="文本框 9">
            <a:extLst>
              <a:ext uri="{FF2B5EF4-FFF2-40B4-BE49-F238E27FC236}">
                <a16:creationId xmlns:a16="http://schemas.microsoft.com/office/drawing/2014/main" id="{916ACC3E-DD16-4082-B6C6-8B4282C4FC66}"/>
              </a:ext>
            </a:extLst>
          </p:cNvPr>
          <p:cNvSpPr txBox="1"/>
          <p:nvPr/>
        </p:nvSpPr>
        <p:spPr>
          <a:xfrm>
            <a:off x="838200" y="1938030"/>
            <a:ext cx="10355826" cy="2739211"/>
          </a:xfrm>
          <a:prstGeom prst="rect">
            <a:avLst/>
          </a:prstGeom>
          <a:noFill/>
        </p:spPr>
        <p:txBody>
          <a:bodyPr wrap="square" rtlCol="0">
            <a:spAutoFit/>
          </a:bodyPr>
          <a:lstStyle/>
          <a:p>
            <a:pPr marL="342900" indent="-342900">
              <a:buFont typeface="Arial" panose="020B0604020202020204" pitchFamily="34" charset="0"/>
              <a:buChar char="•"/>
            </a:pPr>
            <a:r>
              <a:rPr lang="en-US" altLang="zh-CN" sz="2800" b="0" dirty="0">
                <a:latin typeface="Times New Roman" panose="02020603050405020304" pitchFamily="18" charset="0"/>
                <a:cs typeface="Times New Roman" panose="02020603050405020304" pitchFamily="18" charset="0"/>
              </a:rPr>
              <a:t>Visualization of generated images</a:t>
            </a:r>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      </a:t>
            </a:r>
            <a:endParaRPr lang="en-US" altLang="zh-CN" sz="24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33480921-3237-43F2-AE13-8F08C06B6F8A}"/>
              </a:ext>
            </a:extLst>
          </p:cNvPr>
          <p:cNvPicPr>
            <a:picLocks noChangeAspect="1"/>
          </p:cNvPicPr>
          <p:nvPr/>
        </p:nvPicPr>
        <p:blipFill>
          <a:blip r:embed="rId2"/>
          <a:stretch>
            <a:fillRect/>
          </a:stretch>
        </p:blipFill>
        <p:spPr>
          <a:xfrm>
            <a:off x="2619935" y="2701650"/>
            <a:ext cx="6952129" cy="3582984"/>
          </a:xfrm>
          <a:prstGeom prst="rect">
            <a:avLst/>
          </a:prstGeom>
        </p:spPr>
      </p:pic>
    </p:spTree>
    <p:extLst>
      <p:ext uri="{BB962C8B-B14F-4D97-AF65-F5344CB8AC3E}">
        <p14:creationId xmlns:p14="http://schemas.microsoft.com/office/powerpoint/2010/main" val="1627736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215282" cy="1325563"/>
          </a:xfrm>
        </p:spPr>
        <p:txBody>
          <a:bodyPr>
            <a:normAutofit/>
          </a:bodyPr>
          <a:lstStyle/>
          <a:p>
            <a:r>
              <a:rPr lang="en-US" altLang="zh-CN" sz="3200" dirty="0"/>
              <a:t>Cross Domain Semantic Feature Learning via Adversarial Adaptation Networks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24</a:t>
            </a:fld>
            <a:endParaRPr lang="en-US" dirty="0"/>
          </a:p>
        </p:txBody>
      </p:sp>
      <p:pic>
        <p:nvPicPr>
          <p:cNvPr id="3" name="图片 2">
            <a:extLst>
              <a:ext uri="{FF2B5EF4-FFF2-40B4-BE49-F238E27FC236}">
                <a16:creationId xmlns:a16="http://schemas.microsoft.com/office/drawing/2014/main" id="{359C7CA7-1F62-4A9A-A2A3-F86972E932F8}"/>
              </a:ext>
            </a:extLst>
          </p:cNvPr>
          <p:cNvPicPr>
            <a:picLocks noChangeAspect="1"/>
          </p:cNvPicPr>
          <p:nvPr/>
        </p:nvPicPr>
        <p:blipFill>
          <a:blip r:embed="rId2"/>
          <a:stretch>
            <a:fillRect/>
          </a:stretch>
        </p:blipFill>
        <p:spPr>
          <a:xfrm>
            <a:off x="1026057" y="2658221"/>
            <a:ext cx="10139885" cy="3097120"/>
          </a:xfrm>
          <a:prstGeom prst="rect">
            <a:avLst/>
          </a:prstGeom>
        </p:spPr>
      </p:pic>
      <p:sp>
        <p:nvSpPr>
          <p:cNvPr id="10" name="文本框 9">
            <a:extLst>
              <a:ext uri="{FF2B5EF4-FFF2-40B4-BE49-F238E27FC236}">
                <a16:creationId xmlns:a16="http://schemas.microsoft.com/office/drawing/2014/main" id="{916ACC3E-DD16-4082-B6C6-8B4282C4FC66}"/>
              </a:ext>
            </a:extLst>
          </p:cNvPr>
          <p:cNvSpPr txBox="1"/>
          <p:nvPr/>
        </p:nvSpPr>
        <p:spPr>
          <a:xfrm>
            <a:off x="838200" y="1938030"/>
            <a:ext cx="10355826" cy="2739211"/>
          </a:xfrm>
          <a:prstGeom prst="rect">
            <a:avLst/>
          </a:prstGeom>
          <a:noFill/>
        </p:spPr>
        <p:txBody>
          <a:bodyPr wrap="square" rtlCol="0">
            <a:spAutoFit/>
          </a:bodyPr>
          <a:lstStyle/>
          <a:p>
            <a:pPr marL="342900" indent="-342900">
              <a:buFont typeface="Arial" panose="020B0604020202020204" pitchFamily="34" charset="0"/>
              <a:buChar char="•"/>
            </a:pPr>
            <a:r>
              <a:rPr lang="en-US" altLang="zh-CN" sz="2800" b="0" dirty="0">
                <a:latin typeface="Times New Roman" panose="02020603050405020304" pitchFamily="18" charset="0"/>
                <a:cs typeface="Times New Roman" panose="02020603050405020304" pitchFamily="18" charset="0"/>
              </a:rPr>
              <a:t>Ablation study</a:t>
            </a:r>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      </a:t>
            </a: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4558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215282" cy="1325563"/>
          </a:xfrm>
        </p:spPr>
        <p:txBody>
          <a:bodyPr>
            <a:normAutofit/>
          </a:bodyPr>
          <a:lstStyle/>
          <a:p>
            <a:r>
              <a:rPr lang="en-US" altLang="zh-CN" sz="3200" dirty="0"/>
              <a:t>Cross Domain Semantic Feature Learning via Adversarial Adaptation Networks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25</a:t>
            </a:fld>
            <a:endParaRPr lang="en-US" dirty="0"/>
          </a:p>
        </p:txBody>
      </p:sp>
      <p:sp>
        <p:nvSpPr>
          <p:cNvPr id="10" name="文本框 9">
            <a:extLst>
              <a:ext uri="{FF2B5EF4-FFF2-40B4-BE49-F238E27FC236}">
                <a16:creationId xmlns:a16="http://schemas.microsoft.com/office/drawing/2014/main" id="{916ACC3E-DD16-4082-B6C6-8B4282C4FC66}"/>
              </a:ext>
            </a:extLst>
          </p:cNvPr>
          <p:cNvSpPr txBox="1"/>
          <p:nvPr/>
        </p:nvSpPr>
        <p:spPr>
          <a:xfrm>
            <a:off x="838200" y="1938030"/>
            <a:ext cx="10355826" cy="2739211"/>
          </a:xfrm>
          <a:prstGeom prst="rect">
            <a:avLst/>
          </a:prstGeom>
          <a:noFill/>
        </p:spPr>
        <p:txBody>
          <a:bodyPr wrap="square" rtlCol="0">
            <a:spAutoFit/>
          </a:bodyPr>
          <a:lstStyle/>
          <a:p>
            <a:pPr marL="342900" indent="-34290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Quantitative Analysis</a:t>
            </a:r>
            <a:endParaRPr lang="en-US" altLang="zh-CN" sz="2800" b="0" dirty="0">
              <a:latin typeface="Times New Roman" panose="02020603050405020304" pitchFamily="18" charset="0"/>
              <a:cs typeface="Times New Roman" panose="02020603050405020304" pitchFamily="18" charset="0"/>
            </a:endParaRPr>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      </a:t>
            </a:r>
            <a:endParaRPr lang="en-US" altLang="zh-C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809B39DD-E724-4B87-A7CB-B58007E35C2E}"/>
                  </a:ext>
                </a:extLst>
              </p:cNvPr>
              <p:cNvGraphicFramePr>
                <a:graphicFrameLocks noGrp="1"/>
              </p:cNvGraphicFramePr>
              <p:nvPr>
                <p:extLst>
                  <p:ext uri="{D42A27DB-BD31-4B8C-83A1-F6EECF244321}">
                    <p14:modId xmlns:p14="http://schemas.microsoft.com/office/powerpoint/2010/main" val="1089325746"/>
                  </p:ext>
                </p:extLst>
              </p:nvPr>
            </p:nvGraphicFramePr>
            <p:xfrm>
              <a:off x="2290597" y="2977921"/>
              <a:ext cx="7691603" cy="2966720"/>
            </p:xfrm>
            <a:graphic>
              <a:graphicData uri="http://schemas.openxmlformats.org/drawingml/2006/table">
                <a:tbl>
                  <a:tblPr firstRow="1" bandRow="1">
                    <a:tableStyleId>{5C22544A-7EE6-4342-B048-85BDC9FD1C3A}</a:tableStyleId>
                  </a:tblPr>
                  <a:tblGrid>
                    <a:gridCol w="2272937">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r>
                            <a:rPr lang="en-US" altLang="zh-CN" dirty="0">
                              <a:latin typeface="Times New Roman" panose="02020603050405020304" pitchFamily="18" charset="0"/>
                              <a:cs typeface="Times New Roman" panose="02020603050405020304" pitchFamily="18" charset="0"/>
                            </a:rPr>
                            <a:t>Method</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MNIST</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USPS</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MNIST</a:t>
                          </a:r>
                          <a14:m>
                            <m:oMath xmlns:m="http://schemas.openxmlformats.org/officeDocument/2006/math">
                              <m:r>
                                <a:rPr lang="en-US" altLang="zh-CN" b="1" i="1" smtClean="0">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MNIST-M</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04450889"/>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Source-Only</a:t>
                          </a:r>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78.9</a:t>
                          </a:r>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56.6</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DAN</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81.8</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76.9</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DANN</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85.1</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76.7</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CORAL</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81.7</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57.7</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ADDA</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b="0" kern="1200" dirty="0">
                              <a:solidFill>
                                <a:schemeClr val="dk1"/>
                              </a:solidFill>
                              <a:latin typeface="Times New Roman" panose="02020603050405020304" pitchFamily="18" charset="0"/>
                              <a:ea typeface="+mn-ea"/>
                              <a:cs typeface="Times New Roman" panose="02020603050405020304" pitchFamily="18" charset="0"/>
                            </a:rPr>
                            <a:t>89.4</a:t>
                          </a:r>
                          <a:endParaRPr lang="zh-CN" altLang="en-US" sz="1800" b="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DSN</a:t>
                          </a:r>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91.3</a:t>
                          </a:r>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83.2</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0" dirty="0">
                              <a:latin typeface="Times New Roman" panose="02020603050405020304" pitchFamily="18" charset="0"/>
                              <a:cs typeface="Times New Roman" panose="02020603050405020304" pitchFamily="18" charset="0"/>
                            </a:rPr>
                            <a:t>Ours</a:t>
                          </a:r>
                          <a:endParaRPr lang="zh-CN" altLang="en-US" b="0"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1" dirty="0">
                              <a:latin typeface="Times New Roman" panose="02020603050405020304" pitchFamily="18" charset="0"/>
                              <a:cs typeface="Times New Roman" panose="02020603050405020304" pitchFamily="18" charset="0"/>
                            </a:rPr>
                            <a:t>91.9</a:t>
                          </a:r>
                          <a:endParaRPr lang="zh-CN" altLang="en-US" b="1"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1" dirty="0">
                              <a:latin typeface="Times New Roman" panose="02020603050405020304" pitchFamily="18" charset="0"/>
                              <a:cs typeface="Times New Roman" panose="02020603050405020304" pitchFamily="18" charset="0"/>
                            </a:rPr>
                            <a:t>92.8</a:t>
                          </a:r>
                          <a:endParaRPr lang="zh-CN" alt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bl>
              </a:graphicData>
            </a:graphic>
          </p:graphicFrame>
        </mc:Choice>
        <mc:Fallback xmlns="">
          <p:graphicFrame>
            <p:nvGraphicFramePr>
              <p:cNvPr id="7" name="表格 6">
                <a:extLst>
                  <a:ext uri="{FF2B5EF4-FFF2-40B4-BE49-F238E27FC236}">
                    <a16:creationId xmlns:a16="http://schemas.microsoft.com/office/drawing/2014/main" id="{809B39DD-E724-4B87-A7CB-B58007E35C2E}"/>
                  </a:ext>
                </a:extLst>
              </p:cNvPr>
              <p:cNvGraphicFramePr>
                <a:graphicFrameLocks noGrp="1"/>
              </p:cNvGraphicFramePr>
              <p:nvPr>
                <p:extLst>
                  <p:ext uri="{D42A27DB-BD31-4B8C-83A1-F6EECF244321}">
                    <p14:modId xmlns:p14="http://schemas.microsoft.com/office/powerpoint/2010/main" val="1089325746"/>
                  </p:ext>
                </p:extLst>
              </p:nvPr>
            </p:nvGraphicFramePr>
            <p:xfrm>
              <a:off x="2290597" y="2977921"/>
              <a:ext cx="7691603" cy="2966720"/>
            </p:xfrm>
            <a:graphic>
              <a:graphicData uri="http://schemas.openxmlformats.org/drawingml/2006/table">
                <a:tbl>
                  <a:tblPr firstRow="1" bandRow="1">
                    <a:tableStyleId>{5C22544A-7EE6-4342-B048-85BDC9FD1C3A}</a:tableStyleId>
                  </a:tblPr>
                  <a:tblGrid>
                    <a:gridCol w="2272937">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r>
                            <a:rPr lang="en-US" altLang="zh-CN" dirty="0">
                              <a:latin typeface="Times New Roman" panose="02020603050405020304" pitchFamily="18" charset="0"/>
                              <a:cs typeface="Times New Roman" panose="02020603050405020304" pitchFamily="18" charset="0"/>
                            </a:rPr>
                            <a:t>Method</a:t>
                          </a:r>
                          <a:endParaRPr lang="zh-CN" altLang="en-US"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3"/>
                          <a:stretch>
                            <a:fillRect l="-84045" t="-8197" r="-100899" b="-722951"/>
                          </a:stretch>
                        </a:blipFill>
                      </a:tcPr>
                    </a:tc>
                    <a:tc>
                      <a:txBody>
                        <a:bodyPr/>
                        <a:lstStyle/>
                        <a:p>
                          <a:endParaRPr lang="zh-CN"/>
                        </a:p>
                      </a:txBody>
                      <a:tcPr>
                        <a:blipFill>
                          <a:blip r:embed="rId3"/>
                          <a:stretch>
                            <a:fillRect l="-184045" t="-8197" r="-899" b="-722951"/>
                          </a:stretch>
                        </a:blipFill>
                      </a:tcPr>
                    </a:tc>
                    <a:extLst>
                      <a:ext uri="{0D108BD9-81ED-4DB2-BD59-A6C34878D82A}">
                        <a16:rowId xmlns:a16="http://schemas.microsoft.com/office/drawing/2014/main" val="704450889"/>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Source-Only</a:t>
                          </a:r>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78.9</a:t>
                          </a:r>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56.6</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DAN</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81.8</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76.9</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DANN</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85.1</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76.7</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CORAL</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81.7</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57.7</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ADDA</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b="0" kern="1200" dirty="0">
                              <a:solidFill>
                                <a:schemeClr val="dk1"/>
                              </a:solidFill>
                              <a:latin typeface="Times New Roman" panose="02020603050405020304" pitchFamily="18" charset="0"/>
                              <a:ea typeface="+mn-ea"/>
                              <a:cs typeface="Times New Roman" panose="02020603050405020304" pitchFamily="18" charset="0"/>
                            </a:rPr>
                            <a:t>89.4</a:t>
                          </a:r>
                          <a:endParaRPr lang="zh-CN" altLang="en-US" sz="1800" b="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DSN</a:t>
                          </a:r>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91.3</a:t>
                          </a:r>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83.2</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0" dirty="0">
                              <a:latin typeface="Times New Roman" panose="02020603050405020304" pitchFamily="18" charset="0"/>
                              <a:cs typeface="Times New Roman" panose="02020603050405020304" pitchFamily="18" charset="0"/>
                            </a:rPr>
                            <a:t>Ours</a:t>
                          </a:r>
                          <a:endParaRPr lang="zh-CN" altLang="en-US" b="0"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1" dirty="0">
                              <a:latin typeface="Times New Roman" panose="02020603050405020304" pitchFamily="18" charset="0"/>
                              <a:cs typeface="Times New Roman" panose="02020603050405020304" pitchFamily="18" charset="0"/>
                            </a:rPr>
                            <a:t>91.9</a:t>
                          </a:r>
                          <a:endParaRPr lang="zh-CN" altLang="en-US" b="1"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1" dirty="0">
                              <a:latin typeface="Times New Roman" panose="02020603050405020304" pitchFamily="18" charset="0"/>
                              <a:cs typeface="Times New Roman" panose="02020603050405020304" pitchFamily="18" charset="0"/>
                            </a:rPr>
                            <a:t>92.8</a:t>
                          </a:r>
                          <a:endParaRPr lang="zh-CN" alt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bl>
              </a:graphicData>
            </a:graphic>
          </p:graphicFrame>
        </mc:Fallback>
      </mc:AlternateContent>
    </p:spTree>
    <p:extLst>
      <p:ext uri="{BB962C8B-B14F-4D97-AF65-F5344CB8AC3E}">
        <p14:creationId xmlns:p14="http://schemas.microsoft.com/office/powerpoint/2010/main" val="3525396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2977" y="2449142"/>
            <a:ext cx="10826046" cy="1440938"/>
          </a:xfrm>
        </p:spPr>
        <p:txBody>
          <a:bodyPr>
            <a:normAutofit/>
          </a:bodyPr>
          <a:lstStyle/>
          <a:p>
            <a:r>
              <a:rPr lang="en-US" altLang="zh-CN" sz="4000" dirty="0">
                <a:sym typeface="+mn-ea"/>
              </a:rPr>
              <a:t>Simplified Unsupervised Image Translation for Semantic Segmentation Adaptation</a:t>
            </a:r>
            <a:endParaRPr lang="en-US" sz="4000" dirty="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9B618960-8005-486C-9A75-10CB2AAC16F9}" type="slidenum">
              <a:rPr lang="en-US" smtClean="0"/>
              <a:t>26</a:t>
            </a:fld>
            <a:endParaRPr lang="en-US" dirty="0"/>
          </a:p>
        </p:txBody>
      </p:sp>
      <p:sp>
        <p:nvSpPr>
          <p:cNvPr id="5" name="Footer Placeholder 4"/>
          <p:cNvSpPr>
            <a:spLocks noGrp="1"/>
          </p:cNvSpPr>
          <p:nvPr>
            <p:ph type="ftr" sz="quarter" idx="11"/>
          </p:nvPr>
        </p:nvSpPr>
        <p:spPr/>
        <p:txBody>
          <a:bodyPr/>
          <a:lstStyle/>
          <a:p>
            <a:r>
              <a:rPr lang="en-US" dirty="0"/>
              <a:t>oral examination</a:t>
            </a:r>
          </a:p>
        </p:txBody>
      </p:sp>
      <p:sp>
        <p:nvSpPr>
          <p:cNvPr id="8" name="矩形 7">
            <a:extLst>
              <a:ext uri="{FF2B5EF4-FFF2-40B4-BE49-F238E27FC236}">
                <a16:creationId xmlns:a16="http://schemas.microsoft.com/office/drawing/2014/main" id="{B1420381-70C0-4103-84A6-1D86A6A285E2}"/>
              </a:ext>
            </a:extLst>
          </p:cNvPr>
          <p:cNvSpPr/>
          <p:nvPr/>
        </p:nvSpPr>
        <p:spPr>
          <a:xfrm>
            <a:off x="481781" y="5710019"/>
            <a:ext cx="10048568" cy="646331"/>
          </a:xfrm>
          <a:prstGeom prst="rect">
            <a:avLst/>
          </a:prstGeom>
        </p:spPr>
        <p:txBody>
          <a:bodyPr wrap="square">
            <a:spAutoFit/>
          </a:bodyPr>
          <a:lstStyle/>
          <a:p>
            <a:r>
              <a:rPr lang="en-US" altLang="zh-CN" b="1" i="1" dirty="0">
                <a:latin typeface="Times New Roman" panose="02020603050405020304" pitchFamily="18" charset="0"/>
                <a:cs typeface="Times New Roman" panose="02020603050405020304" pitchFamily="18" charset="0"/>
              </a:rPr>
              <a:t>Rui Li</a:t>
            </a:r>
            <a:r>
              <a:rPr lang="en-US" altLang="zh-CN" i="1" dirty="0">
                <a:latin typeface="Times New Roman" panose="02020603050405020304" pitchFamily="18" charset="0"/>
                <a:cs typeface="Times New Roman" panose="02020603050405020304" pitchFamily="18" charset="0"/>
              </a:rPr>
              <a:t>, Wenming Cao, Qianfen Jiao, Si Wu, Hau-San Wong. Simplified Unsupervised Image Translation </a:t>
            </a:r>
          </a:p>
          <a:p>
            <a:r>
              <a:rPr lang="en-US" altLang="zh-CN" i="1" dirty="0">
                <a:latin typeface="Times New Roman" panose="02020603050405020304" pitchFamily="18" charset="0"/>
                <a:cs typeface="Times New Roman" panose="02020603050405020304" pitchFamily="18" charset="0"/>
              </a:rPr>
              <a:t>for Semantic Segmentation Adaptation. Pattern Recognition Journal, PR, 2020. </a:t>
            </a:r>
            <a:endParaRPr lang="zh-CN" alt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7244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altLang="zh-CN" sz="3200"/>
              <a:t>Simplified Unsupervised Image Translation for Semantic Segmentation Adaptation  </a:t>
            </a:r>
            <a:r>
              <a:rPr lang="en-US" altLang="zh-CN" sz="3200">
                <a:solidFill>
                  <a:schemeClr val="accent4"/>
                </a:solidFill>
              </a:rPr>
              <a:t>---  Motivation</a:t>
            </a:r>
            <a:endParaRPr lang="en-US" sz="3200" dirty="0">
              <a:solidFill>
                <a:schemeClr val="accent4"/>
              </a:solidFill>
            </a:endParaRPr>
          </a:p>
        </p:txBody>
      </p:sp>
      <p:sp>
        <p:nvSpPr>
          <p:cNvPr id="3" name="Content Placeholder 2"/>
          <p:cNvSpPr>
            <a:spLocks noGrp="1"/>
          </p:cNvSpPr>
          <p:nvPr>
            <p:ph sz="half" idx="1"/>
          </p:nvPr>
        </p:nvSpPr>
        <p:spPr>
          <a:xfrm>
            <a:off x="970936" y="1938030"/>
            <a:ext cx="10382864" cy="2781887"/>
          </a:xfrm>
        </p:spPr>
        <p:txBody>
          <a:bodyPr>
            <a:normAutofit/>
          </a:bodyPr>
          <a:lstStyle/>
          <a:p>
            <a:r>
              <a:rPr lang="en-US" altLang="zh-CN" sz="26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Training the segmentation model requires large amounts of pixel-level labels i.e. Cityscapes, which are much more expensive and time-consuming than collecting class-level labels used in the classification task.</a:t>
            </a:r>
          </a:p>
          <a:p>
            <a:r>
              <a:rPr lang="en-US" altLang="zh-CN" sz="26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Therefore, an attractive method is to utilize the synthetic dataset whose labels are much easier to obtained by some game engine, such as GTA-5.</a:t>
            </a:r>
            <a:endParaRPr lang="en-US" altLang="zh-CN" sz="2600" dirty="0"/>
          </a:p>
          <a:p>
            <a:endParaRPr lang="en-US" sz="2600" dirty="0"/>
          </a:p>
        </p:txBody>
      </p:sp>
      <p:sp>
        <p:nvSpPr>
          <p:cNvPr id="4" name="Footer Placeholder 3"/>
          <p:cNvSpPr>
            <a:spLocks noGrp="1"/>
          </p:cNvSpPr>
          <p:nvPr>
            <p:ph type="ftr" sz="quarter" idx="11"/>
          </p:nvPr>
        </p:nvSpPr>
        <p:spPr>
          <a:xfrm>
            <a:off x="4038600" y="6356350"/>
            <a:ext cx="4114800" cy="365125"/>
          </a:xfrm>
        </p:spPr>
        <p:txBody>
          <a:bodyPr/>
          <a:lstStyle/>
          <a:p>
            <a:r>
              <a:rPr lang="en-US"/>
              <a:t>oral examination</a:t>
            </a:r>
            <a:endParaRPr lang="en-US" dirty="0"/>
          </a:p>
        </p:txBody>
      </p:sp>
      <p:sp>
        <p:nvSpPr>
          <p:cNvPr id="5" name="Slide Number Placeholder 4"/>
          <p:cNvSpPr>
            <a:spLocks noGrp="1"/>
          </p:cNvSpPr>
          <p:nvPr>
            <p:ph type="sldNum" sz="quarter" idx="12"/>
          </p:nvPr>
        </p:nvSpPr>
        <p:spPr>
          <a:xfrm>
            <a:off x="8610600" y="6356350"/>
            <a:ext cx="2743200" cy="365125"/>
          </a:xfrm>
        </p:spPr>
        <p:txBody>
          <a:bodyPr/>
          <a:lstStyle/>
          <a:p>
            <a:fld id="{9B618960-8005-486C-9A75-10CB2AAC16F9}" type="slidenum">
              <a:rPr lang="en-US" smtClean="0"/>
              <a:t>27</a:t>
            </a:fld>
            <a:endParaRPr lang="en-US" dirty="0"/>
          </a:p>
        </p:txBody>
      </p:sp>
      <p:pic>
        <p:nvPicPr>
          <p:cNvPr id="7" name="图片 6">
            <a:extLst>
              <a:ext uri="{FF2B5EF4-FFF2-40B4-BE49-F238E27FC236}">
                <a16:creationId xmlns:a16="http://schemas.microsoft.com/office/drawing/2014/main" id="{91D2C659-70CF-4EF8-8590-D0DB92C47C2B}"/>
              </a:ext>
            </a:extLst>
          </p:cNvPr>
          <p:cNvPicPr>
            <a:picLocks noChangeAspect="1"/>
          </p:cNvPicPr>
          <p:nvPr/>
        </p:nvPicPr>
        <p:blipFill>
          <a:blip r:embed="rId3"/>
          <a:stretch>
            <a:fillRect/>
          </a:stretch>
        </p:blipFill>
        <p:spPr>
          <a:xfrm>
            <a:off x="1753834" y="3893385"/>
            <a:ext cx="8684331" cy="2599490"/>
          </a:xfrm>
          <a:prstGeom prst="rect">
            <a:avLst/>
          </a:prstGeom>
        </p:spPr>
      </p:pic>
    </p:spTree>
    <p:extLst>
      <p:ext uri="{BB962C8B-B14F-4D97-AF65-F5344CB8AC3E}">
        <p14:creationId xmlns:p14="http://schemas.microsoft.com/office/powerpoint/2010/main" val="2890995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Motivation</a:t>
            </a:r>
            <a:endParaRPr lang="en-US" sz="3200" dirty="0">
              <a:solidFill>
                <a:schemeClr val="accent4"/>
              </a:solidFill>
            </a:endParaRPr>
          </a:p>
        </p:txBody>
      </p:sp>
      <p:sp>
        <p:nvSpPr>
          <p:cNvPr id="3" name="Content Placeholder 2"/>
          <p:cNvSpPr>
            <a:spLocks noGrp="1"/>
          </p:cNvSpPr>
          <p:nvPr>
            <p:ph sz="half" idx="1"/>
          </p:nvPr>
        </p:nvSpPr>
        <p:spPr>
          <a:xfrm>
            <a:off x="970936" y="1938031"/>
            <a:ext cx="10382864" cy="4324452"/>
          </a:xfrm>
        </p:spPr>
        <p:txBody>
          <a:bodyPr/>
          <a:lstStyle/>
          <a:p>
            <a:r>
              <a:rPr lang="en-US" altLang="zh-CN" dirty="0"/>
              <a:t>Many feature-level alignment methods focus on the image classification, which may not be effective on the semantic segmentation which requires accurate spatial (structure) information.</a:t>
            </a:r>
          </a:p>
          <a:p>
            <a:endParaRPr lang="en-US" dirty="0"/>
          </a:p>
          <a:p>
            <a:endParaRPr lang="en-US" dirty="0"/>
          </a:p>
          <a:p>
            <a:r>
              <a:rPr lang="en-US" dirty="0"/>
              <a:t>Therefore, recent works tend to image-to-image translation for domain adaptation, which is the pixel-level alignment.</a:t>
            </a:r>
          </a:p>
          <a:p>
            <a:endParaRPr lang="en-US" dirty="0"/>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28</a:t>
            </a:fld>
            <a:endParaRPr lang="en-US" dirty="0"/>
          </a:p>
        </p:txBody>
      </p:sp>
    </p:spTree>
    <p:extLst>
      <p:ext uri="{BB962C8B-B14F-4D97-AF65-F5344CB8AC3E}">
        <p14:creationId xmlns:p14="http://schemas.microsoft.com/office/powerpoint/2010/main" val="3627822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Motivation</a:t>
            </a:r>
            <a:endParaRPr lang="en-US" sz="3200" dirty="0">
              <a:solidFill>
                <a:schemeClr val="accent4"/>
              </a:solidFill>
            </a:endParaRPr>
          </a:p>
        </p:txBody>
      </p:sp>
      <p:sp>
        <p:nvSpPr>
          <p:cNvPr id="3" name="Content Placeholder 2"/>
          <p:cNvSpPr>
            <a:spLocks noGrp="1"/>
          </p:cNvSpPr>
          <p:nvPr>
            <p:ph sz="half" idx="1"/>
          </p:nvPr>
        </p:nvSpPr>
        <p:spPr>
          <a:xfrm>
            <a:off x="970936" y="1938031"/>
            <a:ext cx="10382864" cy="4324452"/>
          </a:xfrm>
        </p:spPr>
        <p:txBody>
          <a:bodyPr/>
          <a:lstStyle/>
          <a:p>
            <a:r>
              <a:rPr lang="en-US" altLang="zh-CN" dirty="0"/>
              <a:t>However, for </a:t>
            </a:r>
            <a:r>
              <a:rPr lang="en-US" altLang="zh-CN" u="sng" dirty="0"/>
              <a:t>unsupervised high-resolution image-to-image translation</a:t>
            </a:r>
            <a:r>
              <a:rPr lang="en-US" altLang="zh-CN" dirty="0"/>
              <a:t>, Cycle-GAN is often used:</a:t>
            </a:r>
          </a:p>
          <a:p>
            <a:pPr marL="0" indent="0">
              <a:buNone/>
            </a:pPr>
            <a:endParaRPr lang="en-US" dirty="0"/>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29</a:t>
            </a:fld>
            <a:endParaRPr lang="en-US" dirty="0"/>
          </a:p>
        </p:txBody>
      </p:sp>
      <p:pic>
        <p:nvPicPr>
          <p:cNvPr id="6" name="图片 5">
            <a:extLst>
              <a:ext uri="{FF2B5EF4-FFF2-40B4-BE49-F238E27FC236}">
                <a16:creationId xmlns:a16="http://schemas.microsoft.com/office/drawing/2014/main" id="{D25949E7-3E67-4776-8AD1-F357A346B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4317" y="2826757"/>
            <a:ext cx="7957883" cy="3307847"/>
          </a:xfrm>
          <a:prstGeom prst="rect">
            <a:avLst/>
          </a:prstGeom>
        </p:spPr>
      </p:pic>
    </p:spTree>
    <p:extLst>
      <p:ext uri="{BB962C8B-B14F-4D97-AF65-F5344CB8AC3E}">
        <p14:creationId xmlns:p14="http://schemas.microsoft.com/office/powerpoint/2010/main" val="1412569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975995"/>
          </a:xfrm>
        </p:spPr>
        <p:txBody>
          <a:bodyPr>
            <a:normAutofit/>
          </a:bodyPr>
          <a:lstStyle/>
          <a:p>
            <a:r>
              <a:rPr lang="en-US" dirty="0"/>
              <a:t>Outline</a:t>
            </a:r>
          </a:p>
        </p:txBody>
      </p:sp>
      <p:sp>
        <p:nvSpPr>
          <p:cNvPr id="3" name="Content Placeholder 2"/>
          <p:cNvSpPr>
            <a:spLocks noGrp="1"/>
          </p:cNvSpPr>
          <p:nvPr>
            <p:ph idx="1"/>
          </p:nvPr>
        </p:nvSpPr>
        <p:spPr>
          <a:xfrm>
            <a:off x="838200" y="1611630"/>
            <a:ext cx="10514965" cy="4610735"/>
          </a:xfrm>
        </p:spPr>
        <p:txBody>
          <a:bodyPr>
            <a:normAutofit fontScale="90000"/>
          </a:bodyPr>
          <a:lstStyle/>
          <a:p>
            <a:r>
              <a:rPr lang="en-US" dirty="0"/>
              <a:t>Introduction to Domain Adaptation</a:t>
            </a:r>
          </a:p>
          <a:p>
            <a:endParaRPr lang="en-US" dirty="0"/>
          </a:p>
          <a:p>
            <a:r>
              <a:rPr lang="en-US" dirty="0">
                <a:solidFill>
                  <a:schemeClr val="bg1">
                    <a:lumMod val="65000"/>
                  </a:schemeClr>
                </a:solidFill>
              </a:rPr>
              <a:t>Main Idea for Recent Adaptation Works</a:t>
            </a:r>
          </a:p>
          <a:p>
            <a:endParaRPr lang="en-US" dirty="0">
              <a:solidFill>
                <a:schemeClr val="bg1">
                  <a:lumMod val="65000"/>
                </a:schemeClr>
              </a:solidFill>
            </a:endParaRPr>
          </a:p>
          <a:p>
            <a:r>
              <a:rPr lang="en-US" dirty="0">
                <a:solidFill>
                  <a:schemeClr val="bg1">
                    <a:lumMod val="65000"/>
                  </a:schemeClr>
                </a:solidFill>
              </a:rPr>
              <a:t>Proposed Works</a:t>
            </a:r>
          </a:p>
          <a:p>
            <a:pPr lvl="1"/>
            <a:r>
              <a:rPr lang="en-US" dirty="0">
                <a:solidFill>
                  <a:schemeClr val="bg1">
                    <a:lumMod val="65000"/>
                  </a:schemeClr>
                </a:solidFill>
              </a:rPr>
              <a:t>Cross Domain Semantic Feature Learning via Adversarial Adaptation Networks</a:t>
            </a:r>
          </a:p>
          <a:p>
            <a:pPr lvl="1"/>
            <a:r>
              <a:rPr lang="en-US" dirty="0">
                <a:solidFill>
                  <a:schemeClr val="bg1">
                    <a:lumMod val="65000"/>
                  </a:schemeClr>
                </a:solidFill>
                <a:sym typeface="+mn-ea"/>
              </a:rPr>
              <a:t>Simplified Unsupervised Image Translation for Semantic Segmentation Adaptation</a:t>
            </a:r>
          </a:p>
          <a:p>
            <a:pPr lvl="1"/>
            <a:r>
              <a:rPr lang="en-US" dirty="0">
                <a:solidFill>
                  <a:schemeClr val="bg1">
                    <a:lumMod val="65000"/>
                  </a:schemeClr>
                </a:solidFill>
              </a:rPr>
              <a:t>Generating Target Image-Label Pairs for Unsupervised Domain Adaptation</a:t>
            </a:r>
          </a:p>
          <a:p>
            <a:pPr lvl="1"/>
            <a:r>
              <a:rPr lang="en-US" dirty="0">
                <a:solidFill>
                  <a:schemeClr val="bg1">
                    <a:lumMod val="65000"/>
                  </a:schemeClr>
                </a:solidFill>
              </a:rPr>
              <a:t>Model Adaptation: Unsupervised Domain Adaptation without Source Data</a:t>
            </a:r>
          </a:p>
          <a:p>
            <a:pPr lvl="1"/>
            <a:endParaRPr lang="en-US" dirty="0">
              <a:solidFill>
                <a:schemeClr val="bg1">
                  <a:lumMod val="65000"/>
                </a:schemeClr>
              </a:solidFill>
            </a:endParaRPr>
          </a:p>
          <a:p>
            <a:pPr lvl="0"/>
            <a:r>
              <a:rPr lang="en-US" sz="2800" dirty="0">
                <a:solidFill>
                  <a:schemeClr val="bg1">
                    <a:lumMod val="65000"/>
                  </a:schemeClr>
                </a:solidFill>
              </a:rPr>
              <a:t>Conclusions and Future Works</a:t>
            </a:r>
            <a:endParaRPr lang="en-US" dirty="0">
              <a:solidFill>
                <a:schemeClr val="bg1">
                  <a:lumMod val="65000"/>
                </a:schemeClr>
              </a:solidFill>
            </a:endParaRPr>
          </a:p>
          <a:p>
            <a:pPr lvl="1"/>
            <a:endParaRPr lang="en-US" dirty="0"/>
          </a:p>
          <a:p>
            <a:endParaRPr lang="en-US" dirty="0"/>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Motivation</a:t>
            </a:r>
            <a:endParaRPr lang="en-US" sz="3200" dirty="0">
              <a:solidFill>
                <a:schemeClr val="accent4"/>
              </a:solidFill>
            </a:endParaRPr>
          </a:p>
        </p:txBody>
      </p:sp>
      <p:sp>
        <p:nvSpPr>
          <p:cNvPr id="3" name="Content Placeholder 2"/>
          <p:cNvSpPr>
            <a:spLocks noGrp="1"/>
          </p:cNvSpPr>
          <p:nvPr>
            <p:ph sz="half" idx="1"/>
          </p:nvPr>
        </p:nvSpPr>
        <p:spPr>
          <a:xfrm>
            <a:off x="970936" y="1938031"/>
            <a:ext cx="10382864" cy="4324452"/>
          </a:xfrm>
        </p:spPr>
        <p:txBody>
          <a:bodyPr/>
          <a:lstStyle/>
          <a:p>
            <a:r>
              <a:rPr lang="en-US" altLang="zh-CN" dirty="0"/>
              <a:t>We aim to propose a simplified one-way translation method, designed for the semantic segmentation task:</a:t>
            </a:r>
          </a:p>
          <a:p>
            <a:pPr marL="0" indent="0">
              <a:buNone/>
            </a:pPr>
            <a:endParaRPr lang="en-US" dirty="0"/>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30</a:t>
            </a:fld>
            <a:endParaRPr lang="en-US" dirty="0"/>
          </a:p>
        </p:txBody>
      </p:sp>
      <p:pic>
        <p:nvPicPr>
          <p:cNvPr id="7" name="图片 6">
            <a:extLst>
              <a:ext uri="{FF2B5EF4-FFF2-40B4-BE49-F238E27FC236}">
                <a16:creationId xmlns:a16="http://schemas.microsoft.com/office/drawing/2014/main" id="{F73FC110-CAE4-40B8-B7E0-263C4F95DCB0}"/>
              </a:ext>
            </a:extLst>
          </p:cNvPr>
          <p:cNvPicPr>
            <a:picLocks noChangeAspect="1"/>
          </p:cNvPicPr>
          <p:nvPr/>
        </p:nvPicPr>
        <p:blipFill>
          <a:blip r:embed="rId3"/>
          <a:stretch>
            <a:fillRect/>
          </a:stretch>
        </p:blipFill>
        <p:spPr>
          <a:xfrm>
            <a:off x="1585632" y="2860556"/>
            <a:ext cx="8042462" cy="3401927"/>
          </a:xfrm>
          <a:prstGeom prst="rect">
            <a:avLst/>
          </a:prstGeom>
        </p:spPr>
      </p:pic>
    </p:spTree>
    <p:extLst>
      <p:ext uri="{BB962C8B-B14F-4D97-AF65-F5344CB8AC3E}">
        <p14:creationId xmlns:p14="http://schemas.microsoft.com/office/powerpoint/2010/main" val="4105110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31</a:t>
            </a:fld>
            <a:endParaRPr lang="en-US" dirty="0"/>
          </a:p>
        </p:txBody>
      </p:sp>
      <p:pic>
        <p:nvPicPr>
          <p:cNvPr id="7" name="图片 6">
            <a:extLst>
              <a:ext uri="{FF2B5EF4-FFF2-40B4-BE49-F238E27FC236}">
                <a16:creationId xmlns:a16="http://schemas.microsoft.com/office/drawing/2014/main" id="{F73FC110-CAE4-40B8-B7E0-263C4F95DCB0}"/>
              </a:ext>
            </a:extLst>
          </p:cNvPr>
          <p:cNvPicPr>
            <a:picLocks noChangeAspect="1"/>
          </p:cNvPicPr>
          <p:nvPr/>
        </p:nvPicPr>
        <p:blipFill>
          <a:blip r:embed="rId3"/>
          <a:stretch>
            <a:fillRect/>
          </a:stretch>
        </p:blipFill>
        <p:spPr>
          <a:xfrm>
            <a:off x="169636" y="2232299"/>
            <a:ext cx="6798386" cy="2875688"/>
          </a:xfrm>
          <a:prstGeom prst="rect">
            <a:avLst/>
          </a:prstGeom>
        </p:spPr>
      </p:pic>
      <mc:AlternateContent xmlns:mc="http://schemas.openxmlformats.org/markup-compatibility/2006" xmlns:a14="http://schemas.microsoft.com/office/drawing/2010/main">
        <mc:Choice Requires="a14">
          <p:sp>
            <p:nvSpPr>
              <p:cNvPr id="8" name="TextBox 5">
                <a:extLst>
                  <a:ext uri="{FF2B5EF4-FFF2-40B4-BE49-F238E27FC236}">
                    <a16:creationId xmlns:a16="http://schemas.microsoft.com/office/drawing/2014/main" id="{EE1942BE-109F-4157-B1C9-B9690B3E30A1}"/>
                  </a:ext>
                </a:extLst>
              </p:cNvPr>
              <p:cNvSpPr txBox="1"/>
              <p:nvPr/>
            </p:nvSpPr>
            <p:spPr>
              <a:xfrm>
                <a:off x="583133" y="5489890"/>
                <a:ext cx="5971391" cy="4845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𝐺</m:t>
                              </m:r>
                              <m:r>
                                <a:rPr lang="en-US" b="0" i="1" smtClean="0">
                                  <a:latin typeface="Cambria Math" panose="02040503050406030204" pitchFamily="18" charset="0"/>
                                </a:rPr>
                                <m:t>, </m:t>
                              </m:r>
                              <m:r>
                                <a:rPr lang="en-US" b="0" i="1" smtClean="0">
                                  <a:latin typeface="Cambria Math" panose="02040503050406030204" pitchFamily="18" charset="0"/>
                                </a:rPr>
                                <m:t>𝑆𝑒𝑔</m:t>
                              </m:r>
                            </m:lim>
                          </m:limLow>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𝐷</m:t>
                                  </m:r>
                                </m:lim>
                              </m:limLow>
                            </m:fName>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𝐿</m:t>
                                  </m:r>
                                </m:e>
                                <m:sub>
                                  <m:r>
                                    <a:rPr lang="en-US" b="0" i="1" smtClean="0">
                                      <a:solidFill>
                                        <a:srgbClr val="FF0000"/>
                                      </a:solidFill>
                                      <a:latin typeface="Cambria Math" panose="02040503050406030204" pitchFamily="18" charset="0"/>
                                    </a:rPr>
                                    <m:t>𝑎𝑑𝑣</m:t>
                                  </m:r>
                                </m:sub>
                              </m:sSub>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𝐷</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𝐺</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𝑠𝑒𝑚𝐶𝑜𝑛</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𝐺</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𝑡𝑎𝑠𝑘</m:t>
                                  </m:r>
                                </m:sub>
                              </m:sSub>
                              <m:r>
                                <a:rPr lang="en-US" b="0" i="1" smtClean="0">
                                  <a:latin typeface="Cambria Math" panose="02040503050406030204" pitchFamily="18" charset="0"/>
                                </a:rPr>
                                <m:t>(</m:t>
                              </m:r>
                              <m:r>
                                <a:rPr lang="en-US" b="0" i="1" smtClean="0">
                                  <a:latin typeface="Cambria Math" panose="02040503050406030204" pitchFamily="18" charset="0"/>
                                </a:rPr>
                                <m:t>𝑆𝑒𝑔</m:t>
                              </m:r>
                              <m:r>
                                <a:rPr lang="en-US" b="0" i="1" smtClean="0">
                                  <a:latin typeface="Cambria Math" panose="02040503050406030204" pitchFamily="18" charset="0"/>
                                </a:rPr>
                                <m:t>)</m:t>
                              </m:r>
                            </m:e>
                          </m:func>
                        </m:e>
                      </m:func>
                    </m:oMath>
                  </m:oMathPara>
                </a14:m>
                <a:endParaRPr lang="en-US" dirty="0"/>
              </a:p>
            </p:txBody>
          </p:sp>
        </mc:Choice>
        <mc:Fallback xmlns="">
          <p:sp>
            <p:nvSpPr>
              <p:cNvPr id="8" name="TextBox 5">
                <a:extLst>
                  <a:ext uri="{FF2B5EF4-FFF2-40B4-BE49-F238E27FC236}">
                    <a16:creationId xmlns:a16="http://schemas.microsoft.com/office/drawing/2014/main" id="{EE1942BE-109F-4157-B1C9-B9690B3E30A1}"/>
                  </a:ext>
                </a:extLst>
              </p:cNvPr>
              <p:cNvSpPr txBox="1">
                <a:spLocks noRot="1" noChangeAspect="1" noMove="1" noResize="1" noEditPoints="1" noAdjustHandles="1" noChangeArrowheads="1" noChangeShapeType="1" noTextEdit="1"/>
              </p:cNvSpPr>
              <p:nvPr/>
            </p:nvSpPr>
            <p:spPr>
              <a:xfrm>
                <a:off x="583133" y="5489890"/>
                <a:ext cx="5971391" cy="484556"/>
              </a:xfrm>
              <a:prstGeom prst="rect">
                <a:avLst/>
              </a:prstGeom>
              <a:blipFill>
                <a:blip r:embed="rId4"/>
                <a:stretch>
                  <a:fillRect b="-75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Content Placeholder 3">
                <a:extLst>
                  <a:ext uri="{FF2B5EF4-FFF2-40B4-BE49-F238E27FC236}">
                    <a16:creationId xmlns:a16="http://schemas.microsoft.com/office/drawing/2014/main" id="{7CAEB75B-CE7F-4748-B6C7-0591CA9BA1E7}"/>
                  </a:ext>
                </a:extLst>
              </p:cNvPr>
              <p:cNvSpPr txBox="1">
                <a:spLocks/>
              </p:cNvSpPr>
              <p:nvPr/>
            </p:nvSpPr>
            <p:spPr>
              <a:xfrm>
                <a:off x="7274859" y="2426081"/>
                <a:ext cx="4917141" cy="3388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charset="0"/>
                    <a:ea typeface="+mn-ea"/>
                    <a:cs typeface="Times New Roman" panose="020206030504050203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charset="0"/>
                    <a:ea typeface="+mn-ea"/>
                    <a:cs typeface="Times New Roman" panose="020206030504050203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charset="0"/>
                    <a:ea typeface="+mn-ea"/>
                    <a:cs typeface="Times New Roman" panose="020206030504050203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Adversarial Loss: aims to match the target distribution.</a:t>
                </a:r>
              </a:p>
              <a:p>
                <a:pPr marL="0" indent="0">
                  <a:buFont typeface="Arial" panose="020B0604020202020204" pitchFamily="34" charset="0"/>
                  <a:buNone/>
                </a:pPr>
                <a:endParaRPr lang="en-US" sz="24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smtClean="0">
                              <a:solidFill>
                                <a:srgbClr val="FF0000"/>
                              </a:solidFill>
                              <a:latin typeface="Cambria Math" panose="02040503050406030204" pitchFamily="18" charset="0"/>
                            </a:rPr>
                            <m:t>𝐿</m:t>
                          </m:r>
                        </m:e>
                        <m:sub>
                          <m:r>
                            <a:rPr lang="en-US" sz="2400" i="1" smtClean="0">
                              <a:solidFill>
                                <a:srgbClr val="FF0000"/>
                              </a:solidFill>
                              <a:latin typeface="Cambria Math" panose="02040503050406030204" pitchFamily="18" charset="0"/>
                            </a:rPr>
                            <m:t>𝑎𝑑𝑣</m:t>
                          </m:r>
                        </m:sub>
                      </m:sSub>
                      <m:d>
                        <m:dPr>
                          <m:ctrlPr>
                            <a:rPr lang="en-US" sz="2400" i="1" smtClean="0">
                              <a:solidFill>
                                <a:srgbClr val="FF0000"/>
                              </a:solidFill>
                              <a:latin typeface="Cambria Math" panose="02040503050406030204" pitchFamily="18" charset="0"/>
                            </a:rPr>
                          </m:ctrlPr>
                        </m:dPr>
                        <m:e>
                          <m:r>
                            <a:rPr lang="en-US" sz="2400" i="1" smtClean="0">
                              <a:solidFill>
                                <a:srgbClr val="FF0000"/>
                              </a:solidFill>
                              <a:latin typeface="Cambria Math" panose="02040503050406030204" pitchFamily="18" charset="0"/>
                            </a:rPr>
                            <m:t>𝐷</m:t>
                          </m:r>
                          <m:r>
                            <a:rPr lang="en-US" sz="2400" i="1" smtClean="0">
                              <a:solidFill>
                                <a:srgbClr val="FF0000"/>
                              </a:solidFill>
                              <a:latin typeface="Cambria Math" panose="02040503050406030204" pitchFamily="18" charset="0"/>
                            </a:rPr>
                            <m:t>, </m:t>
                          </m:r>
                          <m:r>
                            <a:rPr lang="en-US" sz="2400" i="1" smtClean="0">
                              <a:solidFill>
                                <a:srgbClr val="FF0000"/>
                              </a:solidFill>
                              <a:latin typeface="Cambria Math" panose="02040503050406030204" pitchFamily="18" charset="0"/>
                            </a:rPr>
                            <m:t>𝐺</m:t>
                          </m:r>
                        </m:e>
                      </m:d>
                      <m:r>
                        <a:rPr lang="en-US" sz="2400" i="1" smtClean="0">
                          <a:latin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𝔼</m:t>
                          </m:r>
                        </m:e>
                        <m:sub>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𝑋</m:t>
                              </m:r>
                            </m:e>
                            <m:sub>
                              <m:r>
                                <a:rPr lang="en-US" sz="2400" i="1" smtClean="0">
                                  <a:latin typeface="Cambria Math" panose="02040503050406030204" pitchFamily="18" charset="0"/>
                                  <a:ea typeface="Cambria Math" panose="02040503050406030204" pitchFamily="18" charset="0"/>
                                </a:rPr>
                                <m:t>𝑡</m:t>
                              </m:r>
                            </m:sub>
                          </m:sSub>
                        </m:sub>
                      </m:sSub>
                      <m:d>
                        <m:dPr>
                          <m:begChr m:val="["/>
                          <m:endChr m:val="]"/>
                          <m:ctrlPr>
                            <a:rPr lang="en-US" sz="2400" i="1" smtClean="0">
                              <a:latin typeface="Cambria Math" panose="02040503050406030204" pitchFamily="18" charset="0"/>
                              <a:ea typeface="Cambria Math" panose="02040503050406030204" pitchFamily="18" charset="0"/>
                            </a:rPr>
                          </m:ctrlPr>
                        </m:dPr>
                        <m:e>
                          <m:r>
                            <m:rPr>
                              <m:sty m:val="p"/>
                            </m:rPr>
                            <a:rPr lang="en-US" sz="2400" i="1" smtClean="0">
                              <a:latin typeface="Cambria Math" panose="02040503050406030204" pitchFamily="18" charset="0"/>
                              <a:ea typeface="Cambria Math" panose="02040503050406030204" pitchFamily="18" charset="0"/>
                            </a:rPr>
                            <m:t>log</m:t>
                          </m:r>
                          <m:r>
                            <a:rPr lang="en-US" sz="240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𝐷</m:t>
                          </m:r>
                          <m:d>
                            <m:dPr>
                              <m:ctrlPr>
                                <a:rPr lang="en-US" sz="2400" i="1" smtClean="0">
                                  <a:latin typeface="Cambria Math" panose="02040503050406030204" pitchFamily="18" charset="0"/>
                                  <a:ea typeface="Cambria Math" panose="02040503050406030204" pitchFamily="18" charset="0"/>
                                </a:rPr>
                              </m:ctrlPr>
                            </m:dPr>
                            <m:e>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𝑋</m:t>
                                  </m:r>
                                </m:e>
                                <m:sub>
                                  <m:r>
                                    <a:rPr lang="en-US" sz="2400" i="1" smtClean="0">
                                      <a:latin typeface="Cambria Math" panose="02040503050406030204" pitchFamily="18" charset="0"/>
                                      <a:ea typeface="Cambria Math" panose="02040503050406030204" pitchFamily="18" charset="0"/>
                                    </a:rPr>
                                    <m:t>𝑡</m:t>
                                  </m:r>
                                </m:sub>
                              </m:sSub>
                            </m:e>
                          </m:d>
                        </m:e>
                      </m:d>
                    </m:oMath>
                  </m:oMathPara>
                </a14:m>
                <a:endParaRPr lang="en-US" sz="2400" i="1" dirty="0">
                  <a:latin typeface="Cambria Math" panose="02040503050406030204" pitchFamily="18" charset="0"/>
                  <a:ea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smtClean="0">
                                  <a:latin typeface="Cambria Math" panose="02040503050406030204" pitchFamily="18" charset="0"/>
                                  <a:ea typeface="Cambria Math" panose="02040503050406030204" pitchFamily="18" charset="0"/>
                                </a:rPr>
                                <m:t>𝑠</m:t>
                              </m:r>
                            </m:sub>
                          </m:sSub>
                        </m:sub>
                      </m:sSub>
                      <m:d>
                        <m:dPr>
                          <m:begChr m:val="["/>
                          <m:endChr m:val="]"/>
                          <m:ctrlPr>
                            <a:rPr lang="en-US" sz="2400" i="1">
                              <a:latin typeface="Cambria Math" panose="02040503050406030204" pitchFamily="18" charset="0"/>
                              <a:ea typeface="Cambria Math" panose="02040503050406030204" pitchFamily="18" charset="0"/>
                            </a:rPr>
                          </m:ctrlPr>
                        </m:dPr>
                        <m:e>
                          <m:r>
                            <m:rPr>
                              <m:sty m:val="p"/>
                            </m:rPr>
                            <a:rPr lang="en-US" sz="2400" i="1">
                              <a:latin typeface="Cambria Math" panose="02040503050406030204" pitchFamily="18" charset="0"/>
                              <a:ea typeface="Cambria Math" panose="02040503050406030204" pitchFamily="18" charset="0"/>
                            </a:rPr>
                            <m:t>log</m:t>
                          </m:r>
                          <m:r>
                            <a:rPr lang="en-US" sz="2400" i="1">
                              <a:latin typeface="Cambria Math" panose="02040503050406030204" pitchFamily="18" charset="0"/>
                              <a:ea typeface="Cambria Math" panose="02040503050406030204" pitchFamily="18" charset="0"/>
                            </a:rPr>
                            <m:t> (1 − </m:t>
                          </m:r>
                          <m:r>
                            <a:rPr lang="en-US" sz="2400" i="1">
                              <a:latin typeface="Cambria Math" panose="02040503050406030204" pitchFamily="18" charset="0"/>
                              <a:ea typeface="Cambria Math" panose="02040503050406030204" pitchFamily="18" charset="0"/>
                            </a:rPr>
                            <m:t>𝐷</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𝐺</m:t>
                                  </m:r>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𝑋</m:t>
                                  </m:r>
                                </m:e>
                                <m:sub>
                                  <m:r>
                                    <a:rPr lang="en-US" sz="2400" i="1" smtClean="0">
                                      <a:latin typeface="Cambria Math" panose="02040503050406030204" pitchFamily="18" charset="0"/>
                                      <a:ea typeface="Cambria Math" panose="02040503050406030204" pitchFamily="18" charset="0"/>
                                    </a:rPr>
                                    <m:t>𝑠</m:t>
                                  </m:r>
                                </m:sub>
                              </m:sSub>
                              <m:r>
                                <a:rPr lang="en-US" sz="2400" i="1" smtClean="0">
                                  <a:latin typeface="Cambria Math" panose="02040503050406030204" pitchFamily="18" charset="0"/>
                                  <a:ea typeface="Cambria Math" panose="02040503050406030204" pitchFamily="18" charset="0"/>
                                </a:rPr>
                                <m:t>)</m:t>
                              </m:r>
                            </m:e>
                          </m:d>
                          <m:r>
                            <a:rPr lang="en-US" sz="2400" i="1" smtClean="0">
                              <a:latin typeface="Cambria Math" panose="02040503050406030204" pitchFamily="18" charset="0"/>
                              <a:ea typeface="Cambria Math" panose="02040503050406030204" pitchFamily="18" charset="0"/>
                            </a:rPr>
                            <m:t>)</m:t>
                          </m:r>
                        </m:e>
                      </m:d>
                    </m:oMath>
                  </m:oMathPara>
                </a14:m>
                <a:endParaRPr lang="en-US" sz="2400" dirty="0"/>
              </a:p>
              <a:p>
                <a:pPr marL="0" indent="0">
                  <a:buFont typeface="Arial" panose="020B0604020202020204" pitchFamily="34" charset="0"/>
                  <a:buNone/>
                </a:pPr>
                <a:endParaRPr lang="en-US" sz="2400" dirty="0"/>
              </a:p>
              <a:p>
                <a:pPr marL="0" indent="0">
                  <a:buFont typeface="Arial" panose="020B0604020202020204" pitchFamily="34" charset="0"/>
                  <a:buNone/>
                </a:pPr>
                <a:endParaRPr lang="en-US" sz="2400" dirty="0"/>
              </a:p>
            </p:txBody>
          </p:sp>
        </mc:Choice>
        <mc:Fallback xmlns="">
          <p:sp>
            <p:nvSpPr>
              <p:cNvPr id="9" name="Content Placeholder 3">
                <a:extLst>
                  <a:ext uri="{FF2B5EF4-FFF2-40B4-BE49-F238E27FC236}">
                    <a16:creationId xmlns:a16="http://schemas.microsoft.com/office/drawing/2014/main" id="{7CAEB75B-CE7F-4748-B6C7-0591CA9BA1E7}"/>
                  </a:ext>
                </a:extLst>
              </p:cNvPr>
              <p:cNvSpPr txBox="1">
                <a:spLocks noRot="1" noChangeAspect="1" noMove="1" noResize="1" noEditPoints="1" noAdjustHandles="1" noChangeArrowheads="1" noChangeShapeType="1" noTextEdit="1"/>
              </p:cNvSpPr>
              <p:nvPr/>
            </p:nvSpPr>
            <p:spPr>
              <a:xfrm>
                <a:off x="7274859" y="2426081"/>
                <a:ext cx="4917141" cy="3388658"/>
              </a:xfrm>
              <a:prstGeom prst="rect">
                <a:avLst/>
              </a:prstGeom>
              <a:blipFill>
                <a:blip r:embed="rId5"/>
                <a:stretch>
                  <a:fillRect l="-1859" t="-25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3006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32</a:t>
            </a:fld>
            <a:endParaRPr lang="en-US" dirty="0"/>
          </a:p>
        </p:txBody>
      </p:sp>
      <p:pic>
        <p:nvPicPr>
          <p:cNvPr id="7" name="图片 6">
            <a:extLst>
              <a:ext uri="{FF2B5EF4-FFF2-40B4-BE49-F238E27FC236}">
                <a16:creationId xmlns:a16="http://schemas.microsoft.com/office/drawing/2014/main" id="{F73FC110-CAE4-40B8-B7E0-263C4F95DCB0}"/>
              </a:ext>
            </a:extLst>
          </p:cNvPr>
          <p:cNvPicPr>
            <a:picLocks noChangeAspect="1"/>
          </p:cNvPicPr>
          <p:nvPr/>
        </p:nvPicPr>
        <p:blipFill>
          <a:blip r:embed="rId3"/>
          <a:stretch>
            <a:fillRect/>
          </a:stretch>
        </p:blipFill>
        <p:spPr>
          <a:xfrm>
            <a:off x="169636" y="2232299"/>
            <a:ext cx="6798386" cy="2875688"/>
          </a:xfrm>
          <a:prstGeom prst="rect">
            <a:avLst/>
          </a:prstGeom>
        </p:spPr>
      </p:pic>
      <mc:AlternateContent xmlns:mc="http://schemas.openxmlformats.org/markup-compatibility/2006" xmlns:a14="http://schemas.microsoft.com/office/drawing/2010/main">
        <mc:Choice Requires="a14">
          <p:sp>
            <p:nvSpPr>
              <p:cNvPr id="8" name="TextBox 5">
                <a:extLst>
                  <a:ext uri="{FF2B5EF4-FFF2-40B4-BE49-F238E27FC236}">
                    <a16:creationId xmlns:a16="http://schemas.microsoft.com/office/drawing/2014/main" id="{EE1942BE-109F-4157-B1C9-B9690B3E30A1}"/>
                  </a:ext>
                </a:extLst>
              </p:cNvPr>
              <p:cNvSpPr txBox="1"/>
              <p:nvPr/>
            </p:nvSpPr>
            <p:spPr>
              <a:xfrm>
                <a:off x="583133" y="5489890"/>
                <a:ext cx="5971391" cy="4845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𝐺</m:t>
                              </m:r>
                              <m:r>
                                <a:rPr lang="en-US" b="0" i="1" smtClean="0">
                                  <a:latin typeface="Cambria Math" panose="02040503050406030204" pitchFamily="18" charset="0"/>
                                </a:rPr>
                                <m:t>, </m:t>
                              </m:r>
                              <m:r>
                                <a:rPr lang="en-US" b="0" i="1" smtClean="0">
                                  <a:latin typeface="Cambria Math" panose="02040503050406030204" pitchFamily="18" charset="0"/>
                                </a:rPr>
                                <m:t>𝑆𝑒𝑔</m:t>
                              </m:r>
                            </m:lim>
                          </m:limLow>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𝐷</m:t>
                                  </m:r>
                                </m:lim>
                              </m:limLow>
                            </m:fName>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𝐿</m:t>
                                  </m:r>
                                </m:e>
                                <m:sub>
                                  <m:r>
                                    <a:rPr lang="en-US" b="0" i="1" smtClean="0">
                                      <a:solidFill>
                                        <a:schemeClr val="tx1"/>
                                      </a:solidFill>
                                      <a:latin typeface="Cambria Math" panose="02040503050406030204" pitchFamily="18" charset="0"/>
                                    </a:rPr>
                                    <m:t>𝑎𝑑𝑣</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𝐺</m:t>
                                  </m:r>
                                </m:e>
                              </m:d>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𝐿</m:t>
                                  </m:r>
                                </m:e>
                                <m:sub>
                                  <m:r>
                                    <a:rPr lang="en-US" b="0" i="1" smtClean="0">
                                      <a:solidFill>
                                        <a:srgbClr val="FF0000"/>
                                      </a:solidFill>
                                      <a:latin typeface="Cambria Math" panose="02040503050406030204" pitchFamily="18" charset="0"/>
                                    </a:rPr>
                                    <m:t>𝑠𝑒𝑚𝐶𝑜𝑛</m:t>
                                  </m:r>
                                </m:sub>
                              </m:sSub>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𝐺</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𝑡𝑎𝑠𝑘</m:t>
                                  </m:r>
                                </m:sub>
                              </m:sSub>
                              <m:r>
                                <a:rPr lang="en-US" b="0" i="1" smtClean="0">
                                  <a:latin typeface="Cambria Math" panose="02040503050406030204" pitchFamily="18" charset="0"/>
                                </a:rPr>
                                <m:t>(</m:t>
                              </m:r>
                              <m:r>
                                <a:rPr lang="en-US" b="0" i="1" smtClean="0">
                                  <a:latin typeface="Cambria Math" panose="02040503050406030204" pitchFamily="18" charset="0"/>
                                </a:rPr>
                                <m:t>𝑆𝑒𝑔</m:t>
                              </m:r>
                              <m:r>
                                <a:rPr lang="en-US" b="0" i="1" smtClean="0">
                                  <a:latin typeface="Cambria Math" panose="02040503050406030204" pitchFamily="18" charset="0"/>
                                </a:rPr>
                                <m:t>)</m:t>
                              </m:r>
                            </m:e>
                          </m:func>
                        </m:e>
                      </m:func>
                    </m:oMath>
                  </m:oMathPara>
                </a14:m>
                <a:endParaRPr lang="en-US" dirty="0"/>
              </a:p>
            </p:txBody>
          </p:sp>
        </mc:Choice>
        <mc:Fallback xmlns="">
          <p:sp>
            <p:nvSpPr>
              <p:cNvPr id="8" name="TextBox 5">
                <a:extLst>
                  <a:ext uri="{FF2B5EF4-FFF2-40B4-BE49-F238E27FC236}">
                    <a16:creationId xmlns:a16="http://schemas.microsoft.com/office/drawing/2014/main" id="{EE1942BE-109F-4157-B1C9-B9690B3E30A1}"/>
                  </a:ext>
                </a:extLst>
              </p:cNvPr>
              <p:cNvSpPr txBox="1">
                <a:spLocks noRot="1" noChangeAspect="1" noMove="1" noResize="1" noEditPoints="1" noAdjustHandles="1" noChangeArrowheads="1" noChangeShapeType="1" noTextEdit="1"/>
              </p:cNvSpPr>
              <p:nvPr/>
            </p:nvSpPr>
            <p:spPr>
              <a:xfrm>
                <a:off x="583133" y="5489890"/>
                <a:ext cx="5971391" cy="484556"/>
              </a:xfrm>
              <a:prstGeom prst="rect">
                <a:avLst/>
              </a:prstGeom>
              <a:blipFill>
                <a:blip r:embed="rId4"/>
                <a:stretch>
                  <a:fillRect b="-75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92F2BDE5-F1AB-49E3-9FC9-8904AECA3C2C}"/>
                  </a:ext>
                </a:extLst>
              </p:cNvPr>
              <p:cNvSpPr txBox="1">
                <a:spLocks/>
              </p:cNvSpPr>
              <p:nvPr/>
            </p:nvSpPr>
            <p:spPr>
              <a:xfrm>
                <a:off x="7124048" y="2329190"/>
                <a:ext cx="4898316" cy="338865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charset="0"/>
                    <a:ea typeface="+mn-ea"/>
                    <a:cs typeface="Times New Roman" panose="020206030504050203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charset="0"/>
                    <a:ea typeface="+mn-ea"/>
                    <a:cs typeface="Times New Roman" panose="020206030504050203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charset="0"/>
                    <a:ea typeface="+mn-ea"/>
                    <a:cs typeface="Times New Roman" panose="020206030504050203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600" dirty="0"/>
                  <a:t>Semantic-Content Loss</a:t>
                </a:r>
                <a:r>
                  <a:rPr lang="en-US" sz="2600" dirty="0"/>
                  <a:t>: aims to preserve the semantic and content information.</a:t>
                </a:r>
              </a:p>
              <a:p>
                <a:pPr marL="0" indent="0">
                  <a:buFont typeface="Arial" panose="020B0604020202020204" pitchFamily="34" charset="0"/>
                  <a:buNone/>
                </a:pPr>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600" i="1" smtClean="0">
                              <a:solidFill>
                                <a:srgbClr val="FF0000"/>
                              </a:solidFill>
                              <a:latin typeface="Cambria Math" panose="02040503050406030204" pitchFamily="18" charset="0"/>
                            </a:rPr>
                          </m:ctrlPr>
                        </m:sSubPr>
                        <m:e>
                          <m:r>
                            <a:rPr lang="en-US" sz="2600" i="1" smtClean="0">
                              <a:solidFill>
                                <a:srgbClr val="FF0000"/>
                              </a:solidFill>
                              <a:latin typeface="Cambria Math" panose="02040503050406030204" pitchFamily="18" charset="0"/>
                            </a:rPr>
                            <m:t>𝐿</m:t>
                          </m:r>
                        </m:e>
                        <m:sub>
                          <m:r>
                            <a:rPr lang="en-US" sz="2600" i="1" smtClean="0">
                              <a:solidFill>
                                <a:srgbClr val="FF0000"/>
                              </a:solidFill>
                              <a:latin typeface="Cambria Math" panose="02040503050406030204" pitchFamily="18" charset="0"/>
                            </a:rPr>
                            <m:t>𝑠𝑒𝑚𝐶𝑜𝑛</m:t>
                          </m:r>
                        </m:sub>
                      </m:sSub>
                      <m:d>
                        <m:dPr>
                          <m:ctrlPr>
                            <a:rPr lang="en-US" sz="2600" i="1" smtClean="0">
                              <a:solidFill>
                                <a:srgbClr val="FF0000"/>
                              </a:solidFill>
                              <a:latin typeface="Cambria Math" panose="02040503050406030204" pitchFamily="18" charset="0"/>
                            </a:rPr>
                          </m:ctrlPr>
                        </m:dPr>
                        <m:e>
                          <m:r>
                            <a:rPr lang="en-US" sz="2600" i="1" smtClean="0">
                              <a:solidFill>
                                <a:srgbClr val="FF0000"/>
                              </a:solidFill>
                              <a:latin typeface="Cambria Math" panose="02040503050406030204" pitchFamily="18" charset="0"/>
                            </a:rPr>
                            <m:t>𝐺</m:t>
                          </m:r>
                        </m:e>
                      </m:d>
                      <m:r>
                        <a:rPr lang="en-US" sz="2600" i="1" smtClean="0">
                          <a:latin typeface="Cambria Math" panose="02040503050406030204" pitchFamily="18" charset="0"/>
                        </a:rPr>
                        <m:t>=</m:t>
                      </m:r>
                      <m:sSub>
                        <m:sSubPr>
                          <m:ctrlPr>
                            <a:rPr lang="en-US" sz="2600" i="1" smtClean="0">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𝐿</m:t>
                          </m:r>
                        </m:e>
                        <m:sub>
                          <m:r>
                            <a:rPr lang="en-US" sz="2600" i="1" smtClean="0">
                              <a:latin typeface="Cambria Math" panose="02040503050406030204" pitchFamily="18" charset="0"/>
                              <a:ea typeface="Cambria Math" panose="02040503050406030204" pitchFamily="18" charset="0"/>
                            </a:rPr>
                            <m:t>𝑠𝑒𝑚</m:t>
                          </m:r>
                        </m:sub>
                      </m:sSub>
                      <m:r>
                        <a:rPr lang="en-US" sz="2600" i="1" smtClean="0">
                          <a:latin typeface="Cambria Math" panose="02040503050406030204" pitchFamily="18" charset="0"/>
                          <a:ea typeface="Cambria Math" panose="02040503050406030204" pitchFamily="18" charset="0"/>
                        </a:rPr>
                        <m:t>+</m:t>
                      </m:r>
                      <m:sSub>
                        <m:sSubPr>
                          <m:ctrlPr>
                            <a:rPr lang="en-US" sz="2600" i="1" smtClean="0">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𝐿</m:t>
                          </m:r>
                        </m:e>
                        <m:sub>
                          <m:r>
                            <a:rPr lang="en-US" sz="2600" i="1" smtClean="0">
                              <a:latin typeface="Cambria Math" panose="02040503050406030204" pitchFamily="18" charset="0"/>
                              <a:ea typeface="Cambria Math" panose="02040503050406030204" pitchFamily="18" charset="0"/>
                            </a:rPr>
                            <m:t>𝑐𝑜𝑛</m:t>
                          </m:r>
                        </m:sub>
                      </m:sSub>
                    </m:oMath>
                  </m:oMathPara>
                </a14:m>
                <a:endParaRPr lang="en-US" sz="2600" baseline="-25000" dirty="0"/>
              </a:p>
              <a:p>
                <a:pPr marL="0" indent="0">
                  <a:buFont typeface="Arial" panose="020B0604020202020204" pitchFamily="34" charset="0"/>
                  <a:buNone/>
                </a:pPr>
                <a:endParaRPr lang="en-US" baseline="-25000" dirty="0"/>
              </a:p>
              <a:p>
                <a:pPr marL="0" indent="0">
                  <a:buFont typeface="Arial" panose="020B0604020202020204" pitchFamily="34" charset="0"/>
                  <a:buNone/>
                </a:pPr>
                <a:r>
                  <a:rPr lang="en-US" sz="2400" dirty="0"/>
                  <a:t>Where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𝐿</m:t>
                        </m:r>
                      </m:e>
                      <m:sub>
                        <m:r>
                          <a:rPr lang="en-US" sz="2400" i="1" smtClean="0">
                            <a:latin typeface="Cambria Math" panose="02040503050406030204" pitchFamily="18" charset="0"/>
                          </a:rPr>
                          <m:t>𝑠𝑒𝑚</m:t>
                        </m:r>
                      </m:sub>
                    </m:sSub>
                    <m:r>
                      <a:rPr lang="en-US" sz="2400" i="1" smtClean="0">
                        <a:latin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sSub>
                          <m:sSubPr>
                            <m:ctrlPr>
                              <a:rPr lang="en-US" sz="2400" i="1" smtClean="0">
                                <a:latin typeface="Cambria Math" panose="02040503050406030204" pitchFamily="18" charset="0"/>
                                <a:ea typeface="Cambria Math" panose="02040503050406030204" pitchFamily="18" charset="0"/>
                              </a:rPr>
                            </m:ctrlPr>
                          </m:sSubPr>
                          <m:e>
                            <m:r>
                              <m:rPr>
                                <m:sty m:val="p"/>
                              </m:rPr>
                              <a:rPr lang="en-US" sz="2400" smtClean="0">
                                <a:latin typeface="Cambria Math" panose="02040503050406030204" pitchFamily="18" charset="0"/>
                                <a:ea typeface="Cambria Math" panose="02040503050406030204" pitchFamily="18" charset="0"/>
                              </a:rPr>
                              <m:t>x</m:t>
                            </m:r>
                          </m:e>
                          <m:sub>
                            <m:r>
                              <m:rPr>
                                <m:sty m:val="p"/>
                              </m:rPr>
                              <a:rPr lang="en-US" sz="2400" smtClean="0">
                                <a:latin typeface="Cambria Math" panose="02040503050406030204" pitchFamily="18" charset="0"/>
                                <a:ea typeface="Cambria Math" panose="02040503050406030204" pitchFamily="18" charset="0"/>
                              </a:rPr>
                              <m:t>s</m:t>
                            </m:r>
                          </m:sub>
                        </m:sSub>
                      </m:sub>
                    </m:sSub>
                    <m:r>
                      <a:rPr lang="en-US" sz="2400" i="1" smtClean="0">
                        <a:latin typeface="Cambria Math" panose="02040503050406030204" pitchFamily="18" charset="0"/>
                        <a:ea typeface="Cambria Math" panose="02040503050406030204" pitchFamily="18" charset="0"/>
                      </a:rPr>
                      <m:t>ℋ</m:t>
                    </m:r>
                    <m: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𝑆𝑒𝑔</m:t>
                    </m:r>
                    <m:d>
                      <m:dPr>
                        <m:ctrlPr>
                          <a:rPr lang="en-US" sz="2400" i="1" smtClean="0">
                            <a:latin typeface="Cambria Math" panose="02040503050406030204" pitchFamily="18" charset="0"/>
                            <a:ea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𝐺</m:t>
                        </m:r>
                        <m:d>
                          <m:dPr>
                            <m:ctrlPr>
                              <a:rPr lang="en-US" sz="2400" i="1" smtClean="0">
                                <a:latin typeface="Cambria Math" panose="02040503050406030204" pitchFamily="18" charset="0"/>
                                <a:ea typeface="Cambria Math" panose="02040503050406030204" pitchFamily="18" charset="0"/>
                              </a:rPr>
                            </m:ctrlPr>
                          </m:dPr>
                          <m:e>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𝑋</m:t>
                                </m:r>
                              </m:e>
                              <m:sub>
                                <m:r>
                                  <a:rPr lang="en-US" sz="2400" i="1" smtClean="0">
                                    <a:latin typeface="Cambria Math" panose="02040503050406030204" pitchFamily="18" charset="0"/>
                                    <a:ea typeface="Cambria Math" panose="02040503050406030204" pitchFamily="18" charset="0"/>
                                  </a:rPr>
                                  <m:t>𝑠</m:t>
                                </m:r>
                              </m:sub>
                            </m:sSub>
                          </m:e>
                        </m:d>
                      </m:e>
                    </m:d>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𝑌</m:t>
                        </m:r>
                      </m:e>
                      <m:sub>
                        <m:r>
                          <a:rPr lang="en-US" sz="2400" i="1" smtClean="0">
                            <a:latin typeface="Cambria Math" panose="02040503050406030204" pitchFamily="18" charset="0"/>
                            <a:ea typeface="Cambria Math" panose="02040503050406030204" pitchFamily="18" charset="0"/>
                          </a:rPr>
                          <m:t>𝑠</m:t>
                        </m:r>
                      </m:sub>
                    </m:sSub>
                    <m:r>
                      <a:rPr lang="en-US" sz="2400" i="1" smtClean="0">
                        <a:latin typeface="Cambria Math" panose="02040503050406030204" pitchFamily="18" charset="0"/>
                        <a:ea typeface="Cambria Math" panose="02040503050406030204" pitchFamily="18" charset="0"/>
                      </a:rPr>
                      <m:t>]</m:t>
                    </m:r>
                  </m:oMath>
                </a14:m>
                <a:endParaRPr lang="en-US" sz="24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𝐿</m:t>
                          </m:r>
                        </m:e>
                        <m:sub>
                          <m:r>
                            <a:rPr lang="en-US" sz="2400" i="1" smtClean="0">
                              <a:latin typeface="Cambria Math" panose="02040503050406030204" pitchFamily="18" charset="0"/>
                            </a:rPr>
                            <m:t>𝑐𝑜𝑛</m:t>
                          </m:r>
                        </m:sub>
                      </m:sSub>
                      <m:r>
                        <a:rPr lang="en-US" sz="240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x</m:t>
                              </m:r>
                            </m:e>
                            <m:sub>
                              <m:r>
                                <m:rPr>
                                  <m:sty m:val="p"/>
                                </m:rPr>
                                <a:rPr lang="en-US" sz="2400">
                                  <a:latin typeface="Cambria Math" panose="02040503050406030204" pitchFamily="18" charset="0"/>
                                  <a:ea typeface="Cambria Math" panose="02040503050406030204" pitchFamily="18" charset="0"/>
                                </a:rPr>
                                <m:t>s</m:t>
                              </m:r>
                            </m:sub>
                          </m:sSub>
                        </m:sub>
                      </m:sSub>
                      <m:r>
                        <a:rPr lang="en-US" sz="2400" i="1">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d>
                            <m:dPr>
                              <m:begChr m:val="‖"/>
                              <m:endChr m:val="‖"/>
                              <m:ctrlPr>
                                <a:rPr lang="en-US" sz="2400" i="1" smtClean="0">
                                  <a:latin typeface="Cambria Math" panose="02040503050406030204" pitchFamily="18" charset="0"/>
                                  <a:ea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𝑓</m:t>
                              </m:r>
                              <m:d>
                                <m:dPr>
                                  <m:ctrlPr>
                                    <a:rPr lang="en-US" sz="2400" i="1" smtClean="0">
                                      <a:latin typeface="Cambria Math" panose="02040503050406030204" pitchFamily="18" charset="0"/>
                                      <a:ea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𝐺</m:t>
                                  </m:r>
                                  <m:d>
                                    <m:dPr>
                                      <m:ctrlPr>
                                        <a:rPr lang="en-US" sz="2400" i="1" smtClean="0">
                                          <a:latin typeface="Cambria Math" panose="02040503050406030204" pitchFamily="18" charset="0"/>
                                          <a:ea typeface="Cambria Math" panose="02040503050406030204" pitchFamily="18" charset="0"/>
                                        </a:rPr>
                                      </m:ctrlPr>
                                    </m:dPr>
                                    <m:e>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𝑋</m:t>
                                          </m:r>
                                        </m:e>
                                        <m:sub>
                                          <m:r>
                                            <a:rPr lang="en-US" sz="2400" i="1" smtClean="0">
                                              <a:latin typeface="Cambria Math" panose="02040503050406030204" pitchFamily="18" charset="0"/>
                                              <a:ea typeface="Cambria Math" panose="02040503050406030204" pitchFamily="18" charset="0"/>
                                            </a:rPr>
                                            <m:t>𝑠</m:t>
                                          </m:r>
                                        </m:sub>
                                      </m:sSub>
                                    </m:e>
                                  </m:d>
                                </m:e>
                              </m:d>
                              <m: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𝑓</m:t>
                              </m:r>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𝑋</m:t>
                                  </m:r>
                                </m:e>
                                <m:sub>
                                  <m:r>
                                    <a:rPr lang="en-US" sz="2400" i="1" smtClean="0">
                                      <a:latin typeface="Cambria Math" panose="02040503050406030204" pitchFamily="18" charset="0"/>
                                      <a:ea typeface="Cambria Math" panose="02040503050406030204" pitchFamily="18" charset="0"/>
                                    </a:rPr>
                                    <m:t>𝑠</m:t>
                                  </m:r>
                                </m:sub>
                              </m:sSub>
                              <m:r>
                                <a:rPr lang="en-US" sz="2400" i="1" smtClean="0">
                                  <a:latin typeface="Cambria Math" panose="02040503050406030204" pitchFamily="18" charset="0"/>
                                  <a:ea typeface="Cambria Math" panose="02040503050406030204" pitchFamily="18" charset="0"/>
                                </a:rPr>
                                <m:t>)</m:t>
                              </m:r>
                            </m:e>
                          </m:d>
                        </m:e>
                        <m:sup>
                          <m:r>
                            <a:rPr lang="en-US" sz="240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0" name="Content Placeholder 3">
                <a:extLst>
                  <a:ext uri="{FF2B5EF4-FFF2-40B4-BE49-F238E27FC236}">
                    <a16:creationId xmlns:a16="http://schemas.microsoft.com/office/drawing/2014/main" id="{92F2BDE5-F1AB-49E3-9FC9-8904AECA3C2C}"/>
                  </a:ext>
                </a:extLst>
              </p:cNvPr>
              <p:cNvSpPr txBox="1">
                <a:spLocks noRot="1" noChangeAspect="1" noMove="1" noResize="1" noEditPoints="1" noAdjustHandles="1" noChangeArrowheads="1" noChangeShapeType="1" noTextEdit="1"/>
              </p:cNvSpPr>
              <p:nvPr/>
            </p:nvSpPr>
            <p:spPr>
              <a:xfrm>
                <a:off x="7124048" y="2329190"/>
                <a:ext cx="4898316" cy="3388658"/>
              </a:xfrm>
              <a:prstGeom prst="rect">
                <a:avLst/>
              </a:prstGeom>
              <a:blipFill>
                <a:blip r:embed="rId5"/>
                <a:stretch>
                  <a:fillRect l="-1993" t="-25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1677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33</a:t>
            </a:fld>
            <a:endParaRPr lang="en-US" dirty="0"/>
          </a:p>
        </p:txBody>
      </p:sp>
      <p:pic>
        <p:nvPicPr>
          <p:cNvPr id="7" name="图片 6">
            <a:extLst>
              <a:ext uri="{FF2B5EF4-FFF2-40B4-BE49-F238E27FC236}">
                <a16:creationId xmlns:a16="http://schemas.microsoft.com/office/drawing/2014/main" id="{F73FC110-CAE4-40B8-B7E0-263C4F95DCB0}"/>
              </a:ext>
            </a:extLst>
          </p:cNvPr>
          <p:cNvPicPr>
            <a:picLocks noChangeAspect="1"/>
          </p:cNvPicPr>
          <p:nvPr/>
        </p:nvPicPr>
        <p:blipFill>
          <a:blip r:embed="rId3"/>
          <a:stretch>
            <a:fillRect/>
          </a:stretch>
        </p:blipFill>
        <p:spPr>
          <a:xfrm>
            <a:off x="169636" y="2232299"/>
            <a:ext cx="6798386" cy="2875688"/>
          </a:xfrm>
          <a:prstGeom prst="rect">
            <a:avLst/>
          </a:prstGeom>
        </p:spPr>
      </p:pic>
      <mc:AlternateContent xmlns:mc="http://schemas.openxmlformats.org/markup-compatibility/2006" xmlns:a14="http://schemas.microsoft.com/office/drawing/2010/main">
        <mc:Choice Requires="a14">
          <p:sp>
            <p:nvSpPr>
              <p:cNvPr id="8" name="TextBox 5">
                <a:extLst>
                  <a:ext uri="{FF2B5EF4-FFF2-40B4-BE49-F238E27FC236}">
                    <a16:creationId xmlns:a16="http://schemas.microsoft.com/office/drawing/2014/main" id="{EE1942BE-109F-4157-B1C9-B9690B3E30A1}"/>
                  </a:ext>
                </a:extLst>
              </p:cNvPr>
              <p:cNvSpPr txBox="1"/>
              <p:nvPr/>
            </p:nvSpPr>
            <p:spPr>
              <a:xfrm>
                <a:off x="583133" y="5489890"/>
                <a:ext cx="5971391" cy="4845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𝐺</m:t>
                              </m:r>
                              <m:r>
                                <a:rPr lang="en-US" b="0" i="1" smtClean="0">
                                  <a:latin typeface="Cambria Math" panose="02040503050406030204" pitchFamily="18" charset="0"/>
                                </a:rPr>
                                <m:t>, </m:t>
                              </m:r>
                              <m:r>
                                <a:rPr lang="en-US" b="0" i="1" smtClean="0">
                                  <a:latin typeface="Cambria Math" panose="02040503050406030204" pitchFamily="18" charset="0"/>
                                </a:rPr>
                                <m:t>𝑆𝑒𝑔</m:t>
                              </m:r>
                            </m:lim>
                          </m:limLow>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𝐷</m:t>
                                  </m:r>
                                </m:lim>
                              </m:limLow>
                            </m:fName>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𝐿</m:t>
                                  </m:r>
                                </m:e>
                                <m:sub>
                                  <m:r>
                                    <a:rPr lang="en-US" b="0" i="1" smtClean="0">
                                      <a:solidFill>
                                        <a:schemeClr val="tx1"/>
                                      </a:solidFill>
                                      <a:latin typeface="Cambria Math" panose="02040503050406030204" pitchFamily="18" charset="0"/>
                                    </a:rPr>
                                    <m:t>𝑎𝑑𝑣</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𝐺</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𝑠𝑒𝑚𝐶𝑜𝑛</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𝐺</m:t>
                                  </m:r>
                                </m:e>
                              </m:d>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𝐿</m:t>
                                  </m:r>
                                </m:e>
                                <m:sub>
                                  <m:r>
                                    <a:rPr lang="en-US" b="0" i="1" smtClean="0">
                                      <a:solidFill>
                                        <a:srgbClr val="FF0000"/>
                                      </a:solidFill>
                                      <a:latin typeface="Cambria Math" panose="02040503050406030204" pitchFamily="18" charset="0"/>
                                    </a:rPr>
                                    <m:t>𝑡𝑎𝑠𝑘</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𝑆𝑒𝑔</m:t>
                              </m:r>
                              <m:r>
                                <a:rPr lang="en-US" b="0" i="1" smtClean="0">
                                  <a:latin typeface="Cambria Math" panose="02040503050406030204" pitchFamily="18" charset="0"/>
                                </a:rPr>
                                <m:t>)</m:t>
                              </m:r>
                            </m:e>
                          </m:func>
                        </m:e>
                      </m:func>
                    </m:oMath>
                  </m:oMathPara>
                </a14:m>
                <a:endParaRPr lang="en-US" dirty="0"/>
              </a:p>
            </p:txBody>
          </p:sp>
        </mc:Choice>
        <mc:Fallback xmlns="">
          <p:sp>
            <p:nvSpPr>
              <p:cNvPr id="8" name="TextBox 5">
                <a:extLst>
                  <a:ext uri="{FF2B5EF4-FFF2-40B4-BE49-F238E27FC236}">
                    <a16:creationId xmlns:a16="http://schemas.microsoft.com/office/drawing/2014/main" id="{EE1942BE-109F-4157-B1C9-B9690B3E30A1}"/>
                  </a:ext>
                </a:extLst>
              </p:cNvPr>
              <p:cNvSpPr txBox="1">
                <a:spLocks noRot="1" noChangeAspect="1" noMove="1" noResize="1" noEditPoints="1" noAdjustHandles="1" noChangeArrowheads="1" noChangeShapeType="1" noTextEdit="1"/>
              </p:cNvSpPr>
              <p:nvPr/>
            </p:nvSpPr>
            <p:spPr>
              <a:xfrm>
                <a:off x="583133" y="5489890"/>
                <a:ext cx="5971391" cy="484556"/>
              </a:xfrm>
              <a:prstGeom prst="rect">
                <a:avLst/>
              </a:prstGeom>
              <a:blipFill>
                <a:blip r:embed="rId4"/>
                <a:stretch>
                  <a:fillRect b="-75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Content Placeholder 3">
                <a:extLst>
                  <a:ext uri="{FF2B5EF4-FFF2-40B4-BE49-F238E27FC236}">
                    <a16:creationId xmlns:a16="http://schemas.microsoft.com/office/drawing/2014/main" id="{1A707DD2-3065-443C-A032-4B00415E1C7C}"/>
                  </a:ext>
                </a:extLst>
              </p:cNvPr>
              <p:cNvSpPr txBox="1">
                <a:spLocks/>
              </p:cNvSpPr>
              <p:nvPr/>
            </p:nvSpPr>
            <p:spPr>
              <a:xfrm>
                <a:off x="7124048" y="2329190"/>
                <a:ext cx="4898316" cy="3388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charset="0"/>
                    <a:ea typeface="+mn-ea"/>
                    <a:cs typeface="Times New Roman" panose="020206030504050203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charset="0"/>
                    <a:ea typeface="+mn-ea"/>
                    <a:cs typeface="Times New Roman" panose="020206030504050203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charset="0"/>
                    <a:ea typeface="+mn-ea"/>
                    <a:cs typeface="Times New Roman" panose="020206030504050203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400" dirty="0"/>
                  <a:t>Task Loss</a:t>
                </a:r>
                <a:r>
                  <a:rPr lang="en-US" sz="2400" dirty="0"/>
                  <a:t>: computes cross entropy for each pixel with source and generated images.</a:t>
                </a:r>
              </a:p>
              <a:p>
                <a:pPr marL="0" indent="0">
                  <a:buFont typeface="Arial" panose="020B0604020202020204" pitchFamily="34" charset="0"/>
                  <a:buNone/>
                </a:pPr>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smtClean="0">
                              <a:solidFill>
                                <a:srgbClr val="FF0000"/>
                              </a:solidFill>
                              <a:latin typeface="Cambria Math" panose="02040503050406030204" pitchFamily="18" charset="0"/>
                            </a:rPr>
                            <m:t>𝐿</m:t>
                          </m:r>
                        </m:e>
                        <m:sub>
                          <m:r>
                            <a:rPr lang="en-US" sz="2400" i="1" smtClean="0">
                              <a:solidFill>
                                <a:srgbClr val="FF0000"/>
                              </a:solidFill>
                              <a:latin typeface="Cambria Math" panose="02040503050406030204" pitchFamily="18" charset="0"/>
                            </a:rPr>
                            <m:t>𝑡𝑎𝑠𝑘</m:t>
                          </m:r>
                        </m:sub>
                      </m:sSub>
                      <m:d>
                        <m:dPr>
                          <m:ctrlPr>
                            <a:rPr lang="en-US" sz="2400" i="1" smtClean="0">
                              <a:solidFill>
                                <a:srgbClr val="FF0000"/>
                              </a:solidFill>
                              <a:latin typeface="Cambria Math" panose="02040503050406030204" pitchFamily="18" charset="0"/>
                            </a:rPr>
                          </m:ctrlPr>
                        </m:dPr>
                        <m:e>
                          <m:r>
                            <a:rPr lang="en-US" sz="2400" i="1" smtClean="0">
                              <a:solidFill>
                                <a:srgbClr val="FF0000"/>
                              </a:solidFill>
                              <a:latin typeface="Cambria Math" panose="02040503050406030204" pitchFamily="18" charset="0"/>
                            </a:rPr>
                            <m:t>𝑆𝑒𝑔</m:t>
                          </m:r>
                        </m:e>
                      </m:d>
                      <m:r>
                        <a:rPr lang="en-US" sz="240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x</m:t>
                              </m:r>
                            </m:e>
                            <m:sub>
                              <m:r>
                                <m:rPr>
                                  <m:sty m:val="p"/>
                                </m:rPr>
                                <a:rPr lang="en-US" sz="2400">
                                  <a:latin typeface="Cambria Math" panose="02040503050406030204" pitchFamily="18" charset="0"/>
                                  <a:ea typeface="Cambria Math" panose="02040503050406030204" pitchFamily="18" charset="0"/>
                                </a:rPr>
                                <m:t>s</m:t>
                              </m:r>
                            </m:sub>
                          </m:sSub>
                        </m:sub>
                      </m:sSub>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ℋ</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𝑆𝑒𝑔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𝑠</m:t>
                                  </m:r>
                                </m:sub>
                              </m:sSub>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𝑌</m:t>
                              </m:r>
                            </m:e>
                            <m:sub>
                              <m:r>
                                <a:rPr lang="en-US" sz="2400" i="1">
                                  <a:latin typeface="Cambria Math" panose="02040503050406030204" pitchFamily="18" charset="0"/>
                                  <a:ea typeface="Cambria Math" panose="02040503050406030204" pitchFamily="18" charset="0"/>
                                </a:rPr>
                                <m:t>𝑠</m:t>
                              </m:r>
                            </m:sub>
                          </m:sSub>
                        </m:e>
                      </m:d>
                    </m:oMath>
                  </m:oMathPara>
                </a14:m>
                <a:endParaRPr lang="en-US" sz="2400" i="1" dirty="0">
                  <a:latin typeface="Cambria Math" panose="02040503050406030204" pitchFamily="18" charset="0"/>
                  <a:ea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ℋ</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𝑆𝑒𝑔</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𝐺</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𝑠</m:t>
                                      </m:r>
                                    </m:sub>
                                  </m:sSub>
                                </m:e>
                              </m:d>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𝑌</m:t>
                              </m:r>
                            </m:e>
                            <m:sub>
                              <m:r>
                                <a:rPr lang="en-US" sz="2400" i="1">
                                  <a:latin typeface="Cambria Math" panose="02040503050406030204" pitchFamily="18" charset="0"/>
                                  <a:ea typeface="Cambria Math" panose="02040503050406030204" pitchFamily="18" charset="0"/>
                                </a:rPr>
                                <m:t>𝑠</m:t>
                              </m:r>
                            </m:sub>
                          </m:sSub>
                        </m:e>
                      </m:d>
                      <m:r>
                        <a:rPr lang="en-US" sz="2400" i="1" smtClean="0">
                          <a:latin typeface="Cambria Math" panose="02040503050406030204" pitchFamily="18" charset="0"/>
                          <a:ea typeface="Cambria Math" panose="02040503050406030204" pitchFamily="18" charset="0"/>
                        </a:rPr>
                        <m:t>}</m:t>
                      </m:r>
                    </m:oMath>
                  </m:oMathPara>
                </a14:m>
                <a:endParaRPr lang="en-US" sz="2400" baseline="-25000" dirty="0"/>
              </a:p>
            </p:txBody>
          </p:sp>
        </mc:Choice>
        <mc:Fallback xmlns="">
          <p:sp>
            <p:nvSpPr>
              <p:cNvPr id="9" name="Content Placeholder 3">
                <a:extLst>
                  <a:ext uri="{FF2B5EF4-FFF2-40B4-BE49-F238E27FC236}">
                    <a16:creationId xmlns:a16="http://schemas.microsoft.com/office/drawing/2014/main" id="{1A707DD2-3065-443C-A032-4B00415E1C7C}"/>
                  </a:ext>
                </a:extLst>
              </p:cNvPr>
              <p:cNvSpPr txBox="1">
                <a:spLocks noRot="1" noChangeAspect="1" noMove="1" noResize="1" noEditPoints="1" noAdjustHandles="1" noChangeArrowheads="1" noChangeShapeType="1" noTextEdit="1"/>
              </p:cNvSpPr>
              <p:nvPr/>
            </p:nvSpPr>
            <p:spPr>
              <a:xfrm>
                <a:off x="7124048" y="2329190"/>
                <a:ext cx="4898316" cy="3388658"/>
              </a:xfrm>
              <a:prstGeom prst="rect">
                <a:avLst/>
              </a:prstGeom>
              <a:blipFill>
                <a:blip r:embed="rId5"/>
                <a:stretch>
                  <a:fillRect l="-1993" t="-2518" r="-29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66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D721B-31AD-4CE9-AE24-BE8E5DF4DA82}"/>
              </a:ext>
            </a:extLst>
          </p:cNvPr>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F6E89A0C-A611-4EE8-9583-00B05A8D0DC1}"/>
              </a:ext>
            </a:extLst>
          </p:cNvPr>
          <p:cNvSpPr>
            <a:spLocks noGrp="1"/>
          </p:cNvSpPr>
          <p:nvPr>
            <p:ph idx="1"/>
          </p:nvPr>
        </p:nvSpPr>
        <p:spPr/>
        <p:txBody>
          <a:bodyPr>
            <a:normAutofit/>
          </a:bodyPr>
          <a:lstStyle/>
          <a:p>
            <a:r>
              <a:rPr lang="en-US" altLang="zh-CN" dirty="0"/>
              <a:t>Dataset Settings: focus on adaptation from synthetic domain to real domain:</a:t>
            </a:r>
          </a:p>
          <a:p>
            <a:pPr lvl="1"/>
            <a:r>
              <a:rPr lang="en-US" altLang="zh-CN" dirty="0"/>
              <a:t>GTA5: is a large-scale urban scene dataset that includes 24966 synthetic high-quality images with pixel-level annotations. All these images and annotations are collected from Grand Theft Auto V (GTA5).</a:t>
            </a:r>
          </a:p>
          <a:p>
            <a:pPr lvl="1"/>
            <a:endParaRPr lang="en-US" altLang="zh-CN" dirty="0"/>
          </a:p>
          <a:p>
            <a:pPr lvl="1"/>
            <a:r>
              <a:rPr lang="en-US" altLang="zh-CN" dirty="0"/>
              <a:t>SYNTHIA:  is a dataset with large well-annotated synthetic images collected from virtual worlds across various environments.</a:t>
            </a:r>
          </a:p>
          <a:p>
            <a:pPr lvl="1"/>
            <a:endParaRPr lang="en-US" altLang="zh-CN" dirty="0"/>
          </a:p>
          <a:p>
            <a:pPr lvl="1"/>
            <a:r>
              <a:rPr lang="en-US" altLang="zh-CN" dirty="0"/>
              <a:t>Cityscapes:  is a real-world urban scene dataset that includes 2975 training samples and 500 validation samples with fine pixel-level annotation.</a:t>
            </a:r>
          </a:p>
        </p:txBody>
      </p:sp>
      <p:sp>
        <p:nvSpPr>
          <p:cNvPr id="4" name="页脚占位符 3">
            <a:extLst>
              <a:ext uri="{FF2B5EF4-FFF2-40B4-BE49-F238E27FC236}">
                <a16:creationId xmlns:a16="http://schemas.microsoft.com/office/drawing/2014/main" id="{D36D28D9-6A61-435A-9D32-FB77D2B90C52}"/>
              </a:ext>
            </a:extLst>
          </p:cNvPr>
          <p:cNvSpPr>
            <a:spLocks noGrp="1"/>
          </p:cNvSpPr>
          <p:nvPr>
            <p:ph type="ftr" sz="quarter" idx="11"/>
          </p:nvPr>
        </p:nvSpPr>
        <p:spPr/>
        <p:txBody>
          <a:bodyPr/>
          <a:lstStyle/>
          <a:p>
            <a:r>
              <a:rPr lang="en-US" dirty="0"/>
              <a:t>oral examination</a:t>
            </a:r>
          </a:p>
        </p:txBody>
      </p:sp>
      <p:sp>
        <p:nvSpPr>
          <p:cNvPr id="5" name="灯片编号占位符 4">
            <a:extLst>
              <a:ext uri="{FF2B5EF4-FFF2-40B4-BE49-F238E27FC236}">
                <a16:creationId xmlns:a16="http://schemas.microsoft.com/office/drawing/2014/main" id="{BB1EC911-E1A2-4257-A6F8-3F3F2C83EA0A}"/>
              </a:ext>
            </a:extLst>
          </p:cNvPr>
          <p:cNvSpPr>
            <a:spLocks noGrp="1"/>
          </p:cNvSpPr>
          <p:nvPr>
            <p:ph type="sldNum" sz="quarter" idx="12"/>
          </p:nvPr>
        </p:nvSpPr>
        <p:spPr/>
        <p:txBody>
          <a:bodyPr/>
          <a:lstStyle/>
          <a:p>
            <a:fld id="{9B618960-8005-486C-9A75-10CB2AAC16F9}" type="slidenum">
              <a:rPr lang="en-US" smtClean="0"/>
              <a:t>34</a:t>
            </a:fld>
            <a:endParaRPr lang="en-US" dirty="0"/>
          </a:p>
        </p:txBody>
      </p:sp>
    </p:spTree>
    <p:extLst>
      <p:ext uri="{BB962C8B-B14F-4D97-AF65-F5344CB8AC3E}">
        <p14:creationId xmlns:p14="http://schemas.microsoft.com/office/powerpoint/2010/main" val="698000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D721B-31AD-4CE9-AE24-BE8E5DF4DA82}"/>
              </a:ext>
            </a:extLst>
          </p:cNvPr>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F6E89A0C-A611-4EE8-9583-00B05A8D0DC1}"/>
              </a:ext>
            </a:extLst>
          </p:cNvPr>
          <p:cNvSpPr>
            <a:spLocks noGrp="1"/>
          </p:cNvSpPr>
          <p:nvPr>
            <p:ph idx="1"/>
          </p:nvPr>
        </p:nvSpPr>
        <p:spPr/>
        <p:txBody>
          <a:bodyPr/>
          <a:lstStyle/>
          <a:p>
            <a:r>
              <a:rPr lang="en-US" altLang="zh-CN" dirty="0"/>
              <a:t>GTA5 to Cityscapes (Generated images)</a:t>
            </a:r>
            <a:endParaRPr lang="zh-CN" altLang="en-US" dirty="0"/>
          </a:p>
        </p:txBody>
      </p:sp>
      <p:sp>
        <p:nvSpPr>
          <p:cNvPr id="4" name="页脚占位符 3">
            <a:extLst>
              <a:ext uri="{FF2B5EF4-FFF2-40B4-BE49-F238E27FC236}">
                <a16:creationId xmlns:a16="http://schemas.microsoft.com/office/drawing/2014/main" id="{D36D28D9-6A61-435A-9D32-FB77D2B90C52}"/>
              </a:ext>
            </a:extLst>
          </p:cNvPr>
          <p:cNvSpPr>
            <a:spLocks noGrp="1"/>
          </p:cNvSpPr>
          <p:nvPr>
            <p:ph type="ftr" sz="quarter" idx="11"/>
          </p:nvPr>
        </p:nvSpPr>
        <p:spPr/>
        <p:txBody>
          <a:bodyPr/>
          <a:lstStyle/>
          <a:p>
            <a:r>
              <a:rPr lang="en-US" dirty="0"/>
              <a:t>oral examination</a:t>
            </a:r>
          </a:p>
        </p:txBody>
      </p:sp>
      <p:sp>
        <p:nvSpPr>
          <p:cNvPr id="5" name="灯片编号占位符 4">
            <a:extLst>
              <a:ext uri="{FF2B5EF4-FFF2-40B4-BE49-F238E27FC236}">
                <a16:creationId xmlns:a16="http://schemas.microsoft.com/office/drawing/2014/main" id="{BB1EC911-E1A2-4257-A6F8-3F3F2C83EA0A}"/>
              </a:ext>
            </a:extLst>
          </p:cNvPr>
          <p:cNvSpPr>
            <a:spLocks noGrp="1"/>
          </p:cNvSpPr>
          <p:nvPr>
            <p:ph type="sldNum" sz="quarter" idx="12"/>
          </p:nvPr>
        </p:nvSpPr>
        <p:spPr/>
        <p:txBody>
          <a:bodyPr/>
          <a:lstStyle/>
          <a:p>
            <a:fld id="{9B618960-8005-486C-9A75-10CB2AAC16F9}" type="slidenum">
              <a:rPr lang="en-US" smtClean="0"/>
              <a:t>35</a:t>
            </a:fld>
            <a:endParaRPr lang="en-US" dirty="0"/>
          </a:p>
        </p:txBody>
      </p:sp>
      <p:pic>
        <p:nvPicPr>
          <p:cNvPr id="6" name="图片 5">
            <a:extLst>
              <a:ext uri="{FF2B5EF4-FFF2-40B4-BE49-F238E27FC236}">
                <a16:creationId xmlns:a16="http://schemas.microsoft.com/office/drawing/2014/main" id="{141A2953-C521-4C2E-B9FE-EC631CF5950F}"/>
              </a:ext>
            </a:extLst>
          </p:cNvPr>
          <p:cNvPicPr>
            <a:picLocks noChangeAspect="1"/>
          </p:cNvPicPr>
          <p:nvPr/>
        </p:nvPicPr>
        <p:blipFill>
          <a:blip r:embed="rId3"/>
          <a:stretch>
            <a:fillRect/>
          </a:stretch>
        </p:blipFill>
        <p:spPr>
          <a:xfrm>
            <a:off x="2581835" y="2238994"/>
            <a:ext cx="7261412" cy="4072907"/>
          </a:xfrm>
          <a:prstGeom prst="rect">
            <a:avLst/>
          </a:prstGeom>
        </p:spPr>
      </p:pic>
    </p:spTree>
    <p:extLst>
      <p:ext uri="{BB962C8B-B14F-4D97-AF65-F5344CB8AC3E}">
        <p14:creationId xmlns:p14="http://schemas.microsoft.com/office/powerpoint/2010/main" val="2989815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D721B-31AD-4CE9-AE24-BE8E5DF4DA82}"/>
              </a:ext>
            </a:extLst>
          </p:cNvPr>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F6E89A0C-A611-4EE8-9583-00B05A8D0DC1}"/>
              </a:ext>
            </a:extLst>
          </p:cNvPr>
          <p:cNvSpPr>
            <a:spLocks noGrp="1"/>
          </p:cNvSpPr>
          <p:nvPr>
            <p:ph idx="1"/>
          </p:nvPr>
        </p:nvSpPr>
        <p:spPr/>
        <p:txBody>
          <a:bodyPr/>
          <a:lstStyle/>
          <a:p>
            <a:r>
              <a:rPr lang="en-US" altLang="zh-CN" dirty="0"/>
              <a:t>GTA5 to Cityscapes (Comparison before and after adaptation)</a:t>
            </a:r>
            <a:endParaRPr lang="zh-CN" altLang="en-US" dirty="0"/>
          </a:p>
        </p:txBody>
      </p:sp>
      <p:sp>
        <p:nvSpPr>
          <p:cNvPr id="4" name="页脚占位符 3">
            <a:extLst>
              <a:ext uri="{FF2B5EF4-FFF2-40B4-BE49-F238E27FC236}">
                <a16:creationId xmlns:a16="http://schemas.microsoft.com/office/drawing/2014/main" id="{D36D28D9-6A61-435A-9D32-FB77D2B90C52}"/>
              </a:ext>
            </a:extLst>
          </p:cNvPr>
          <p:cNvSpPr>
            <a:spLocks noGrp="1"/>
          </p:cNvSpPr>
          <p:nvPr>
            <p:ph type="ftr" sz="quarter" idx="11"/>
          </p:nvPr>
        </p:nvSpPr>
        <p:spPr/>
        <p:txBody>
          <a:bodyPr/>
          <a:lstStyle/>
          <a:p>
            <a:r>
              <a:rPr lang="en-US" dirty="0"/>
              <a:t>oral examination</a:t>
            </a:r>
          </a:p>
        </p:txBody>
      </p:sp>
      <p:sp>
        <p:nvSpPr>
          <p:cNvPr id="5" name="灯片编号占位符 4">
            <a:extLst>
              <a:ext uri="{FF2B5EF4-FFF2-40B4-BE49-F238E27FC236}">
                <a16:creationId xmlns:a16="http://schemas.microsoft.com/office/drawing/2014/main" id="{BB1EC911-E1A2-4257-A6F8-3F3F2C83EA0A}"/>
              </a:ext>
            </a:extLst>
          </p:cNvPr>
          <p:cNvSpPr>
            <a:spLocks noGrp="1"/>
          </p:cNvSpPr>
          <p:nvPr>
            <p:ph type="sldNum" sz="quarter" idx="12"/>
          </p:nvPr>
        </p:nvSpPr>
        <p:spPr/>
        <p:txBody>
          <a:bodyPr/>
          <a:lstStyle/>
          <a:p>
            <a:fld id="{9B618960-8005-486C-9A75-10CB2AAC16F9}" type="slidenum">
              <a:rPr lang="en-US" smtClean="0"/>
              <a:t>36</a:t>
            </a:fld>
            <a:endParaRPr lang="en-US" dirty="0"/>
          </a:p>
        </p:txBody>
      </p:sp>
      <p:pic>
        <p:nvPicPr>
          <p:cNvPr id="7" name="图片 6">
            <a:extLst>
              <a:ext uri="{FF2B5EF4-FFF2-40B4-BE49-F238E27FC236}">
                <a16:creationId xmlns:a16="http://schemas.microsoft.com/office/drawing/2014/main" id="{52BBEE1A-BE53-4F13-A35A-A543A9387F28}"/>
              </a:ext>
            </a:extLst>
          </p:cNvPr>
          <p:cNvPicPr>
            <a:picLocks noChangeAspect="1"/>
          </p:cNvPicPr>
          <p:nvPr/>
        </p:nvPicPr>
        <p:blipFill>
          <a:blip r:embed="rId3"/>
          <a:stretch>
            <a:fillRect/>
          </a:stretch>
        </p:blipFill>
        <p:spPr>
          <a:xfrm>
            <a:off x="2390775" y="2270125"/>
            <a:ext cx="7410450" cy="4086225"/>
          </a:xfrm>
          <a:prstGeom prst="rect">
            <a:avLst/>
          </a:prstGeom>
        </p:spPr>
      </p:pic>
    </p:spTree>
    <p:extLst>
      <p:ext uri="{BB962C8B-B14F-4D97-AF65-F5344CB8AC3E}">
        <p14:creationId xmlns:p14="http://schemas.microsoft.com/office/powerpoint/2010/main" val="3175976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D721B-31AD-4CE9-AE24-BE8E5DF4DA82}"/>
              </a:ext>
            </a:extLst>
          </p:cNvPr>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F6E89A0C-A611-4EE8-9583-00B05A8D0DC1}"/>
              </a:ext>
            </a:extLst>
          </p:cNvPr>
          <p:cNvSpPr>
            <a:spLocks noGrp="1"/>
          </p:cNvSpPr>
          <p:nvPr>
            <p:ph idx="1"/>
          </p:nvPr>
        </p:nvSpPr>
        <p:spPr/>
        <p:txBody>
          <a:bodyPr/>
          <a:lstStyle/>
          <a:p>
            <a:r>
              <a:rPr lang="en-US" altLang="zh-CN" dirty="0"/>
              <a:t>GTA5 to Cityscapes (Segmentation comparison)</a:t>
            </a:r>
            <a:endParaRPr lang="zh-CN" altLang="en-US" dirty="0"/>
          </a:p>
        </p:txBody>
      </p:sp>
      <p:sp>
        <p:nvSpPr>
          <p:cNvPr id="4" name="页脚占位符 3">
            <a:extLst>
              <a:ext uri="{FF2B5EF4-FFF2-40B4-BE49-F238E27FC236}">
                <a16:creationId xmlns:a16="http://schemas.microsoft.com/office/drawing/2014/main" id="{D36D28D9-6A61-435A-9D32-FB77D2B90C52}"/>
              </a:ext>
            </a:extLst>
          </p:cNvPr>
          <p:cNvSpPr>
            <a:spLocks noGrp="1"/>
          </p:cNvSpPr>
          <p:nvPr>
            <p:ph type="ftr" sz="quarter" idx="11"/>
          </p:nvPr>
        </p:nvSpPr>
        <p:spPr/>
        <p:txBody>
          <a:bodyPr/>
          <a:lstStyle/>
          <a:p>
            <a:r>
              <a:rPr lang="en-US" dirty="0"/>
              <a:t>oral examination</a:t>
            </a:r>
          </a:p>
        </p:txBody>
      </p:sp>
      <p:sp>
        <p:nvSpPr>
          <p:cNvPr id="5" name="灯片编号占位符 4">
            <a:extLst>
              <a:ext uri="{FF2B5EF4-FFF2-40B4-BE49-F238E27FC236}">
                <a16:creationId xmlns:a16="http://schemas.microsoft.com/office/drawing/2014/main" id="{BB1EC911-E1A2-4257-A6F8-3F3F2C83EA0A}"/>
              </a:ext>
            </a:extLst>
          </p:cNvPr>
          <p:cNvSpPr>
            <a:spLocks noGrp="1"/>
          </p:cNvSpPr>
          <p:nvPr>
            <p:ph type="sldNum" sz="quarter" idx="12"/>
          </p:nvPr>
        </p:nvSpPr>
        <p:spPr/>
        <p:txBody>
          <a:bodyPr/>
          <a:lstStyle/>
          <a:p>
            <a:fld id="{9B618960-8005-486C-9A75-10CB2AAC16F9}" type="slidenum">
              <a:rPr lang="en-US" smtClean="0"/>
              <a:t>37</a:t>
            </a:fld>
            <a:endParaRPr lang="en-US" dirty="0"/>
          </a:p>
        </p:txBody>
      </p:sp>
      <p:pic>
        <p:nvPicPr>
          <p:cNvPr id="7" name="图片 6">
            <a:extLst>
              <a:ext uri="{FF2B5EF4-FFF2-40B4-BE49-F238E27FC236}">
                <a16:creationId xmlns:a16="http://schemas.microsoft.com/office/drawing/2014/main" id="{6E7CF101-5787-4D2B-B3B1-9A69F2297065}"/>
              </a:ext>
            </a:extLst>
          </p:cNvPr>
          <p:cNvPicPr>
            <a:picLocks noChangeAspect="1"/>
          </p:cNvPicPr>
          <p:nvPr/>
        </p:nvPicPr>
        <p:blipFill>
          <a:blip r:embed="rId3"/>
          <a:stretch>
            <a:fillRect/>
          </a:stretch>
        </p:blipFill>
        <p:spPr>
          <a:xfrm>
            <a:off x="1017973" y="2854978"/>
            <a:ext cx="10156054" cy="2810716"/>
          </a:xfrm>
          <a:prstGeom prst="rect">
            <a:avLst/>
          </a:prstGeom>
        </p:spPr>
      </p:pic>
    </p:spTree>
    <p:extLst>
      <p:ext uri="{BB962C8B-B14F-4D97-AF65-F5344CB8AC3E}">
        <p14:creationId xmlns:p14="http://schemas.microsoft.com/office/powerpoint/2010/main" val="3458766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D721B-31AD-4CE9-AE24-BE8E5DF4DA82}"/>
              </a:ext>
            </a:extLst>
          </p:cNvPr>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F6E89A0C-A611-4EE8-9583-00B05A8D0DC1}"/>
              </a:ext>
            </a:extLst>
          </p:cNvPr>
          <p:cNvSpPr>
            <a:spLocks noGrp="1"/>
          </p:cNvSpPr>
          <p:nvPr>
            <p:ph idx="1"/>
          </p:nvPr>
        </p:nvSpPr>
        <p:spPr/>
        <p:txBody>
          <a:bodyPr/>
          <a:lstStyle/>
          <a:p>
            <a:r>
              <a:rPr lang="en-US" altLang="zh-CN" dirty="0"/>
              <a:t>Transplant the pre-trained generator (with FCN-VGG16) to the other segmentation backbone (reuse the adaptor).</a:t>
            </a:r>
            <a:endParaRPr lang="zh-CN" altLang="en-US" dirty="0"/>
          </a:p>
        </p:txBody>
      </p:sp>
      <p:sp>
        <p:nvSpPr>
          <p:cNvPr id="4" name="页脚占位符 3">
            <a:extLst>
              <a:ext uri="{FF2B5EF4-FFF2-40B4-BE49-F238E27FC236}">
                <a16:creationId xmlns:a16="http://schemas.microsoft.com/office/drawing/2014/main" id="{D36D28D9-6A61-435A-9D32-FB77D2B90C52}"/>
              </a:ext>
            </a:extLst>
          </p:cNvPr>
          <p:cNvSpPr>
            <a:spLocks noGrp="1"/>
          </p:cNvSpPr>
          <p:nvPr>
            <p:ph type="ftr" sz="quarter" idx="11"/>
          </p:nvPr>
        </p:nvSpPr>
        <p:spPr/>
        <p:txBody>
          <a:bodyPr/>
          <a:lstStyle/>
          <a:p>
            <a:r>
              <a:rPr lang="en-US" dirty="0"/>
              <a:t>oral examination</a:t>
            </a:r>
          </a:p>
        </p:txBody>
      </p:sp>
      <p:sp>
        <p:nvSpPr>
          <p:cNvPr id="5" name="灯片编号占位符 4">
            <a:extLst>
              <a:ext uri="{FF2B5EF4-FFF2-40B4-BE49-F238E27FC236}">
                <a16:creationId xmlns:a16="http://schemas.microsoft.com/office/drawing/2014/main" id="{BB1EC911-E1A2-4257-A6F8-3F3F2C83EA0A}"/>
              </a:ext>
            </a:extLst>
          </p:cNvPr>
          <p:cNvSpPr>
            <a:spLocks noGrp="1"/>
          </p:cNvSpPr>
          <p:nvPr>
            <p:ph type="sldNum" sz="quarter" idx="12"/>
          </p:nvPr>
        </p:nvSpPr>
        <p:spPr/>
        <p:txBody>
          <a:bodyPr/>
          <a:lstStyle/>
          <a:p>
            <a:fld id="{9B618960-8005-486C-9A75-10CB2AAC16F9}" type="slidenum">
              <a:rPr lang="en-US" smtClean="0"/>
              <a:t>38</a:t>
            </a:fld>
            <a:endParaRPr lang="en-US" dirty="0"/>
          </a:p>
        </p:txBody>
      </p:sp>
      <p:pic>
        <p:nvPicPr>
          <p:cNvPr id="7" name="图片 6">
            <a:extLst>
              <a:ext uri="{FF2B5EF4-FFF2-40B4-BE49-F238E27FC236}">
                <a16:creationId xmlns:a16="http://schemas.microsoft.com/office/drawing/2014/main" id="{2C26A161-2AC3-4F2F-8180-BD5C928BC7CB}"/>
              </a:ext>
            </a:extLst>
          </p:cNvPr>
          <p:cNvPicPr>
            <a:picLocks noChangeAspect="1"/>
          </p:cNvPicPr>
          <p:nvPr/>
        </p:nvPicPr>
        <p:blipFill>
          <a:blip r:embed="rId3"/>
          <a:stretch>
            <a:fillRect/>
          </a:stretch>
        </p:blipFill>
        <p:spPr>
          <a:xfrm>
            <a:off x="2074769" y="2673436"/>
            <a:ext cx="8042462" cy="3401927"/>
          </a:xfrm>
          <a:prstGeom prst="rect">
            <a:avLst/>
          </a:prstGeom>
        </p:spPr>
      </p:pic>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9B1477F9-6EAE-4600-ACDF-9940C562B18E}"/>
                  </a:ext>
                </a:extLst>
              </p:cNvPr>
              <p:cNvSpPr/>
              <p:nvPr/>
            </p:nvSpPr>
            <p:spPr>
              <a:xfrm>
                <a:off x="6829778" y="3081867"/>
                <a:ext cx="1975555" cy="1253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The other </a:t>
                </a:r>
                <a14:m>
                  <m:oMath xmlns:m="http://schemas.openxmlformats.org/officeDocument/2006/math">
                    <m:r>
                      <a:rPr lang="en-US" altLang="zh-CN" sz="2400" b="0" i="1" smtClean="0">
                        <a:latin typeface="Cambria Math" panose="02040503050406030204" pitchFamily="18" charset="0"/>
                      </a:rPr>
                      <m:t>𝑆𝑒𝑔</m:t>
                    </m:r>
                  </m:oMath>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 name="矩形 7">
                <a:extLst>
                  <a:ext uri="{FF2B5EF4-FFF2-40B4-BE49-F238E27FC236}">
                    <a16:creationId xmlns:a16="http://schemas.microsoft.com/office/drawing/2014/main" id="{9B1477F9-6EAE-4600-ACDF-9940C562B18E}"/>
                  </a:ext>
                </a:extLst>
              </p:cNvPr>
              <p:cNvSpPr>
                <a:spLocks noRot="1" noChangeAspect="1" noMove="1" noResize="1" noEditPoints="1" noAdjustHandles="1" noChangeArrowheads="1" noChangeShapeType="1" noTextEdit="1"/>
              </p:cNvSpPr>
              <p:nvPr/>
            </p:nvSpPr>
            <p:spPr>
              <a:xfrm>
                <a:off x="6829778" y="3081867"/>
                <a:ext cx="1975555" cy="1253066"/>
              </a:xfrm>
              <a:prstGeom prst="rect">
                <a:avLst/>
              </a:prstGeom>
              <a:blipFill>
                <a:blip r:embed="rId4"/>
                <a:stretch>
                  <a:fillRect l="-3374" r="-9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900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D721B-31AD-4CE9-AE24-BE8E5DF4DA82}"/>
              </a:ext>
            </a:extLst>
          </p:cNvPr>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F6E89A0C-A611-4EE8-9583-00B05A8D0DC1}"/>
              </a:ext>
            </a:extLst>
          </p:cNvPr>
          <p:cNvSpPr>
            <a:spLocks noGrp="1"/>
          </p:cNvSpPr>
          <p:nvPr>
            <p:ph idx="1"/>
          </p:nvPr>
        </p:nvSpPr>
        <p:spPr/>
        <p:txBody>
          <a:bodyPr/>
          <a:lstStyle/>
          <a:p>
            <a:r>
              <a:rPr lang="en-US" altLang="zh-CN" dirty="0"/>
              <a:t>Transplant the pre-trained generator (with FCN-VGG16) to the other segmentation backbone (reuse the adaptor).</a:t>
            </a:r>
            <a:endParaRPr lang="zh-CN" altLang="en-US" dirty="0"/>
          </a:p>
        </p:txBody>
      </p:sp>
      <p:sp>
        <p:nvSpPr>
          <p:cNvPr id="4" name="页脚占位符 3">
            <a:extLst>
              <a:ext uri="{FF2B5EF4-FFF2-40B4-BE49-F238E27FC236}">
                <a16:creationId xmlns:a16="http://schemas.microsoft.com/office/drawing/2014/main" id="{D36D28D9-6A61-435A-9D32-FB77D2B90C52}"/>
              </a:ext>
            </a:extLst>
          </p:cNvPr>
          <p:cNvSpPr>
            <a:spLocks noGrp="1"/>
          </p:cNvSpPr>
          <p:nvPr>
            <p:ph type="ftr" sz="quarter" idx="11"/>
          </p:nvPr>
        </p:nvSpPr>
        <p:spPr/>
        <p:txBody>
          <a:bodyPr/>
          <a:lstStyle/>
          <a:p>
            <a:r>
              <a:rPr lang="en-US" dirty="0"/>
              <a:t>oral examination</a:t>
            </a:r>
          </a:p>
        </p:txBody>
      </p:sp>
      <p:sp>
        <p:nvSpPr>
          <p:cNvPr id="5" name="灯片编号占位符 4">
            <a:extLst>
              <a:ext uri="{FF2B5EF4-FFF2-40B4-BE49-F238E27FC236}">
                <a16:creationId xmlns:a16="http://schemas.microsoft.com/office/drawing/2014/main" id="{BB1EC911-E1A2-4257-A6F8-3F3F2C83EA0A}"/>
              </a:ext>
            </a:extLst>
          </p:cNvPr>
          <p:cNvSpPr>
            <a:spLocks noGrp="1"/>
          </p:cNvSpPr>
          <p:nvPr>
            <p:ph type="sldNum" sz="quarter" idx="12"/>
          </p:nvPr>
        </p:nvSpPr>
        <p:spPr/>
        <p:txBody>
          <a:bodyPr/>
          <a:lstStyle/>
          <a:p>
            <a:fld id="{9B618960-8005-486C-9A75-10CB2AAC16F9}" type="slidenum">
              <a:rPr lang="en-US" smtClean="0"/>
              <a:t>39</a:t>
            </a:fld>
            <a:endParaRPr lang="en-US" dirty="0"/>
          </a:p>
        </p:txBody>
      </p:sp>
      <p:pic>
        <p:nvPicPr>
          <p:cNvPr id="6" name="图片 5">
            <a:extLst>
              <a:ext uri="{FF2B5EF4-FFF2-40B4-BE49-F238E27FC236}">
                <a16:creationId xmlns:a16="http://schemas.microsoft.com/office/drawing/2014/main" id="{BC0E5E5C-F695-40D7-81EC-5BA4BC257D7E}"/>
              </a:ext>
            </a:extLst>
          </p:cNvPr>
          <p:cNvPicPr>
            <a:picLocks noChangeAspect="1"/>
          </p:cNvPicPr>
          <p:nvPr/>
        </p:nvPicPr>
        <p:blipFill>
          <a:blip r:embed="rId3"/>
          <a:stretch>
            <a:fillRect/>
          </a:stretch>
        </p:blipFill>
        <p:spPr>
          <a:xfrm>
            <a:off x="1836924" y="3074167"/>
            <a:ext cx="8518151" cy="2627385"/>
          </a:xfrm>
          <a:prstGeom prst="rect">
            <a:avLst/>
          </a:prstGeom>
        </p:spPr>
      </p:pic>
    </p:spTree>
    <p:extLst>
      <p:ext uri="{BB962C8B-B14F-4D97-AF65-F5344CB8AC3E}">
        <p14:creationId xmlns:p14="http://schemas.microsoft.com/office/powerpoint/2010/main" val="1551587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Adaptation Background</a:t>
            </a:r>
          </a:p>
        </p:txBody>
      </p:sp>
      <p:sp>
        <p:nvSpPr>
          <p:cNvPr id="3" name="Content Placeholder 2"/>
          <p:cNvSpPr>
            <a:spLocks noGrp="1"/>
          </p:cNvSpPr>
          <p:nvPr>
            <p:ph sz="half" idx="1"/>
          </p:nvPr>
        </p:nvSpPr>
        <p:spPr>
          <a:xfrm>
            <a:off x="838200" y="1825625"/>
            <a:ext cx="10514965" cy="4351655"/>
          </a:xfrm>
        </p:spPr>
        <p:txBody>
          <a:bodyPr/>
          <a:lstStyle/>
          <a:p>
            <a:r>
              <a:rPr lang="en-US" dirty="0"/>
              <a:t>Traditional supervised learning works often implicitly assume that the training dataset and the test dataset have the same distribution, thus, the pretrained model can achieve reliable performance during testing.</a:t>
            </a:r>
          </a:p>
          <a:p>
            <a:endParaRPr lang="en-US" dirty="0"/>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a:t>
            </a:fld>
            <a:endParaRPr lang="en-US" dirty="0"/>
          </a:p>
        </p:txBody>
      </p:sp>
      <p:grpSp>
        <p:nvGrpSpPr>
          <p:cNvPr id="44" name="Group 43"/>
          <p:cNvGrpSpPr/>
          <p:nvPr/>
        </p:nvGrpSpPr>
        <p:grpSpPr>
          <a:xfrm>
            <a:off x="2103120" y="3306445"/>
            <a:ext cx="7943215" cy="2640330"/>
            <a:chOff x="966" y="2476"/>
            <a:chExt cx="15638" cy="5278"/>
          </a:xfrm>
        </p:grpSpPr>
        <p:sp>
          <p:nvSpPr>
            <p:cNvPr id="45" name="Oval 44"/>
            <p:cNvSpPr/>
            <p:nvPr/>
          </p:nvSpPr>
          <p:spPr>
            <a:xfrm>
              <a:off x="1606" y="2476"/>
              <a:ext cx="5278" cy="5278"/>
            </a:xfrm>
            <a:prstGeom prst="ellipse">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5917" y="5807"/>
              <a:ext cx="249" cy="249"/>
            </a:xfrm>
            <a:prstGeom prst="ellips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4920" y="5807"/>
              <a:ext cx="249" cy="249"/>
            </a:xfrm>
            <a:prstGeom prst="ellips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943" y="6629"/>
              <a:ext cx="249" cy="249"/>
            </a:xfrm>
            <a:prstGeom prst="ellips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3667" y="6985"/>
              <a:ext cx="249" cy="249"/>
            </a:xfrm>
            <a:prstGeom prst="ellips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4112" y="6056"/>
              <a:ext cx="249" cy="249"/>
            </a:xfrm>
            <a:prstGeom prst="ellips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a:off x="5169" y="6629"/>
              <a:ext cx="249" cy="249"/>
            </a:xfrm>
            <a:prstGeom prst="ellips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Isosceles Triangle 51"/>
            <p:cNvSpPr/>
            <p:nvPr/>
          </p:nvSpPr>
          <p:spPr>
            <a:xfrm>
              <a:off x="4112" y="3076"/>
              <a:ext cx="267" cy="267"/>
            </a:xfrm>
            <a:prstGeom prst="triangl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Isosceles Triangle 52"/>
            <p:cNvSpPr/>
            <p:nvPr/>
          </p:nvSpPr>
          <p:spPr>
            <a:xfrm>
              <a:off x="2676" y="3815"/>
              <a:ext cx="267" cy="267"/>
            </a:xfrm>
            <a:prstGeom prst="triangl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Isosceles Triangle 53"/>
            <p:cNvSpPr/>
            <p:nvPr/>
          </p:nvSpPr>
          <p:spPr>
            <a:xfrm>
              <a:off x="5650" y="3343"/>
              <a:ext cx="267" cy="267"/>
            </a:xfrm>
            <a:prstGeom prst="triangl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Isosceles Triangle 54"/>
            <p:cNvSpPr/>
            <p:nvPr/>
          </p:nvSpPr>
          <p:spPr>
            <a:xfrm>
              <a:off x="4645" y="3708"/>
              <a:ext cx="267" cy="267"/>
            </a:xfrm>
            <a:prstGeom prst="triangl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Isosceles Triangle 55"/>
            <p:cNvSpPr/>
            <p:nvPr/>
          </p:nvSpPr>
          <p:spPr>
            <a:xfrm>
              <a:off x="3524" y="4242"/>
              <a:ext cx="267" cy="267"/>
            </a:xfrm>
            <a:prstGeom prst="triangl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p:cNvSpPr/>
            <p:nvPr/>
          </p:nvSpPr>
          <p:spPr>
            <a:xfrm>
              <a:off x="2178" y="5008"/>
              <a:ext cx="267" cy="267"/>
            </a:xfrm>
            <a:prstGeom prst="triangl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p:cNvSpPr/>
            <p:nvPr/>
          </p:nvSpPr>
          <p:spPr>
            <a:xfrm>
              <a:off x="6166" y="4990"/>
              <a:ext cx="249" cy="249"/>
            </a:xfrm>
            <a:prstGeom prst="ellips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p:cNvSpPr/>
            <p:nvPr/>
          </p:nvSpPr>
          <p:spPr>
            <a:xfrm>
              <a:off x="10525" y="2476"/>
              <a:ext cx="5278" cy="5278"/>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14534" y="6380"/>
              <a:ext cx="249" cy="249"/>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13839" y="5239"/>
              <a:ext cx="249" cy="249"/>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13191" y="6236"/>
              <a:ext cx="249" cy="249"/>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12129" y="6041"/>
              <a:ext cx="249" cy="249"/>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14088" y="5701"/>
              <a:ext cx="249" cy="249"/>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12835" y="6985"/>
              <a:ext cx="249" cy="249"/>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Isosceles Triangle 65"/>
            <p:cNvSpPr/>
            <p:nvPr/>
          </p:nvSpPr>
          <p:spPr>
            <a:xfrm>
              <a:off x="13173" y="3975"/>
              <a:ext cx="267" cy="267"/>
            </a:xfrm>
            <a:prstGeom prst="triangl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Isosceles Triangle 66"/>
            <p:cNvSpPr/>
            <p:nvPr/>
          </p:nvSpPr>
          <p:spPr>
            <a:xfrm>
              <a:off x="12568" y="2809"/>
              <a:ext cx="267" cy="267"/>
            </a:xfrm>
            <a:prstGeom prst="triangl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Isosceles Triangle 67"/>
            <p:cNvSpPr/>
            <p:nvPr/>
          </p:nvSpPr>
          <p:spPr>
            <a:xfrm>
              <a:off x="14070" y="3219"/>
              <a:ext cx="267" cy="267"/>
            </a:xfrm>
            <a:prstGeom prst="triangl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Isosceles Triangle 68"/>
            <p:cNvSpPr/>
            <p:nvPr/>
          </p:nvSpPr>
          <p:spPr>
            <a:xfrm>
              <a:off x="12111" y="4509"/>
              <a:ext cx="267" cy="267"/>
            </a:xfrm>
            <a:prstGeom prst="triangl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Isosceles Triangle 69"/>
            <p:cNvSpPr/>
            <p:nvPr/>
          </p:nvSpPr>
          <p:spPr>
            <a:xfrm>
              <a:off x="11364" y="3815"/>
              <a:ext cx="267" cy="267"/>
            </a:xfrm>
            <a:prstGeom prst="triangl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Isosceles Triangle 70"/>
            <p:cNvSpPr/>
            <p:nvPr/>
          </p:nvSpPr>
          <p:spPr>
            <a:xfrm>
              <a:off x="11097" y="5008"/>
              <a:ext cx="267" cy="267"/>
            </a:xfrm>
            <a:prstGeom prst="triangl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p:cNvSpPr/>
            <p:nvPr/>
          </p:nvSpPr>
          <p:spPr>
            <a:xfrm>
              <a:off x="15172" y="5239"/>
              <a:ext cx="249" cy="249"/>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72"/>
            <p:cNvSpPr/>
            <p:nvPr/>
          </p:nvSpPr>
          <p:spPr>
            <a:xfrm>
              <a:off x="1018" y="3582"/>
              <a:ext cx="6631" cy="2999"/>
            </a:xfrm>
            <a:custGeom>
              <a:avLst/>
              <a:gdLst>
                <a:gd name="connisteX0" fmla="*/ 0 w 4210685"/>
                <a:gd name="connsiteY0" fmla="*/ 1904321 h 1904321"/>
                <a:gd name="connisteX1" fmla="*/ 1433195 w 4210685"/>
                <a:gd name="connsiteY1" fmla="*/ 1452836 h 1904321"/>
                <a:gd name="connisteX2" fmla="*/ 3465195 w 4210685"/>
                <a:gd name="connsiteY2" fmla="*/ 199981 h 1904321"/>
                <a:gd name="connisteX3" fmla="*/ 4210685 w 4210685"/>
                <a:gd name="connsiteY3" fmla="*/ 7576 h 1904321"/>
                <a:gd name="connisteX4" fmla="*/ 4267200 w 4210685"/>
                <a:gd name="connsiteY4" fmla="*/ 109176 h 1904321"/>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210685" h="1904321">
                  <a:moveTo>
                    <a:pt x="0" y="1904321"/>
                  </a:moveTo>
                  <a:cubicBezTo>
                    <a:pt x="245745" y="1838916"/>
                    <a:pt x="740410" y="1793831"/>
                    <a:pt x="1433195" y="1452836"/>
                  </a:cubicBezTo>
                  <a:cubicBezTo>
                    <a:pt x="2125980" y="1111841"/>
                    <a:pt x="2909570" y="488906"/>
                    <a:pt x="3465195" y="199981"/>
                  </a:cubicBezTo>
                  <a:cubicBezTo>
                    <a:pt x="4020820" y="-88944"/>
                    <a:pt x="4050030" y="25991"/>
                    <a:pt x="4210685" y="75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73"/>
            <p:cNvSpPr/>
            <p:nvPr/>
          </p:nvSpPr>
          <p:spPr>
            <a:xfrm>
              <a:off x="9849" y="3350"/>
              <a:ext cx="6631" cy="2999"/>
            </a:xfrm>
            <a:custGeom>
              <a:avLst/>
              <a:gdLst>
                <a:gd name="connisteX0" fmla="*/ 0 w 4210685"/>
                <a:gd name="connsiteY0" fmla="*/ 1904321 h 1904321"/>
                <a:gd name="connisteX1" fmla="*/ 1433195 w 4210685"/>
                <a:gd name="connsiteY1" fmla="*/ 1452836 h 1904321"/>
                <a:gd name="connisteX2" fmla="*/ 3465195 w 4210685"/>
                <a:gd name="connsiteY2" fmla="*/ 199981 h 1904321"/>
                <a:gd name="connisteX3" fmla="*/ 4210685 w 4210685"/>
                <a:gd name="connsiteY3" fmla="*/ 7576 h 1904321"/>
                <a:gd name="connisteX4" fmla="*/ 4267200 w 4210685"/>
                <a:gd name="connsiteY4" fmla="*/ 109176 h 1904321"/>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210685" h="1904321">
                  <a:moveTo>
                    <a:pt x="0" y="1904321"/>
                  </a:moveTo>
                  <a:cubicBezTo>
                    <a:pt x="245745" y="1838916"/>
                    <a:pt x="740410" y="1793831"/>
                    <a:pt x="1433195" y="1452836"/>
                  </a:cubicBezTo>
                  <a:cubicBezTo>
                    <a:pt x="2125980" y="1111841"/>
                    <a:pt x="2909570" y="488906"/>
                    <a:pt x="3465195" y="199981"/>
                  </a:cubicBezTo>
                  <a:cubicBezTo>
                    <a:pt x="4020820" y="-88944"/>
                    <a:pt x="4050030" y="25991"/>
                    <a:pt x="4210685" y="75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p:cNvSpPr/>
            <p:nvPr/>
          </p:nvSpPr>
          <p:spPr>
            <a:xfrm rot="19860000">
              <a:off x="966" y="2784"/>
              <a:ext cx="5666" cy="2410"/>
            </a:xfrm>
            <a:prstGeom prst="ellipse">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p:cNvSpPr/>
            <p:nvPr/>
          </p:nvSpPr>
          <p:spPr>
            <a:xfrm rot="19860000">
              <a:off x="2083" y="5208"/>
              <a:ext cx="5666" cy="2126"/>
            </a:xfrm>
            <a:prstGeom prst="ellipse">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p:cNvSpPr/>
            <p:nvPr/>
          </p:nvSpPr>
          <p:spPr>
            <a:xfrm rot="19860000">
              <a:off x="9526" y="2603"/>
              <a:ext cx="5666" cy="2410"/>
            </a:xfrm>
            <a:prstGeom prst="ellipse">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p:cNvSpPr/>
            <p:nvPr/>
          </p:nvSpPr>
          <p:spPr>
            <a:xfrm rot="19860000">
              <a:off x="10938" y="5048"/>
              <a:ext cx="5666" cy="2234"/>
            </a:xfrm>
            <a:prstGeom prst="ellipse">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ight Arrow 78"/>
            <p:cNvSpPr/>
            <p:nvPr/>
          </p:nvSpPr>
          <p:spPr>
            <a:xfrm>
              <a:off x="7909" y="4910"/>
              <a:ext cx="1404" cy="907"/>
            </a:xfrm>
            <a:prstGeom prst="rightArrow">
              <a:avLst/>
            </a:prstGeom>
            <a:noFill/>
            <a:ln>
              <a:solidFill>
                <a:schemeClr val="bg1">
                  <a:lumMod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2977" y="2449142"/>
            <a:ext cx="10826046" cy="1440938"/>
          </a:xfrm>
        </p:spPr>
        <p:txBody>
          <a:bodyPr>
            <a:normAutofit/>
          </a:bodyPr>
          <a:lstStyle/>
          <a:p>
            <a:r>
              <a:rPr lang="en-US" altLang="zh-CN" sz="4000" dirty="0">
                <a:sym typeface="+mn-ea"/>
              </a:rPr>
              <a:t>Generating Target Image-Label Pairs for Unsupervised Domain Adaptation</a:t>
            </a:r>
          </a:p>
        </p:txBody>
      </p:sp>
      <p:sp>
        <p:nvSpPr>
          <p:cNvPr id="4" name="Slide Number Placeholder 3"/>
          <p:cNvSpPr>
            <a:spLocks noGrp="1"/>
          </p:cNvSpPr>
          <p:nvPr>
            <p:ph type="sldNum" sz="quarter" idx="12"/>
          </p:nvPr>
        </p:nvSpPr>
        <p:spPr/>
        <p:txBody>
          <a:bodyPr/>
          <a:lstStyle/>
          <a:p>
            <a:fld id="{9B618960-8005-486C-9A75-10CB2AAC16F9}" type="slidenum">
              <a:rPr lang="en-US" smtClean="0"/>
              <a:t>40</a:t>
            </a:fld>
            <a:endParaRPr lang="en-US" dirty="0"/>
          </a:p>
        </p:txBody>
      </p:sp>
      <p:sp>
        <p:nvSpPr>
          <p:cNvPr id="5" name="Footer Placeholder 4"/>
          <p:cNvSpPr>
            <a:spLocks noGrp="1"/>
          </p:cNvSpPr>
          <p:nvPr>
            <p:ph type="ftr" sz="quarter" idx="11"/>
          </p:nvPr>
        </p:nvSpPr>
        <p:spPr/>
        <p:txBody>
          <a:bodyPr/>
          <a:lstStyle/>
          <a:p>
            <a:r>
              <a:rPr lang="en-US" dirty="0"/>
              <a:t>oral examination</a:t>
            </a:r>
          </a:p>
        </p:txBody>
      </p:sp>
      <p:sp>
        <p:nvSpPr>
          <p:cNvPr id="8" name="矩形 7">
            <a:extLst>
              <a:ext uri="{FF2B5EF4-FFF2-40B4-BE49-F238E27FC236}">
                <a16:creationId xmlns:a16="http://schemas.microsoft.com/office/drawing/2014/main" id="{B1420381-70C0-4103-84A6-1D86A6A285E2}"/>
              </a:ext>
            </a:extLst>
          </p:cNvPr>
          <p:cNvSpPr/>
          <p:nvPr/>
        </p:nvSpPr>
        <p:spPr>
          <a:xfrm>
            <a:off x="481781" y="5710019"/>
            <a:ext cx="10048568" cy="646331"/>
          </a:xfrm>
          <a:prstGeom prst="rect">
            <a:avLst/>
          </a:prstGeom>
        </p:spPr>
        <p:txBody>
          <a:bodyPr wrap="square">
            <a:spAutoFit/>
          </a:bodyPr>
          <a:lstStyle/>
          <a:p>
            <a:r>
              <a:rPr lang="en-US" altLang="zh-CN" b="1" i="1" dirty="0">
                <a:latin typeface="Times New Roman" panose="02020603050405020304" pitchFamily="18" charset="0"/>
                <a:cs typeface="Times New Roman" panose="02020603050405020304" pitchFamily="18" charset="0"/>
              </a:rPr>
              <a:t>Rui Li, </a:t>
            </a:r>
            <a:r>
              <a:rPr lang="en-US" altLang="zh-CN" i="1" dirty="0">
                <a:latin typeface="Times New Roman" panose="02020603050405020304" pitchFamily="18" charset="0"/>
                <a:cs typeface="Times New Roman" panose="02020603050405020304" pitchFamily="18" charset="0"/>
              </a:rPr>
              <a:t>Wenming Cao, Si Wu, Hau-San Wong. Generating Target Image-Label Pairs for Unsupervised</a:t>
            </a:r>
          </a:p>
          <a:p>
            <a:r>
              <a:rPr lang="en-US" altLang="zh-CN" i="1" dirty="0">
                <a:latin typeface="Times New Roman" panose="02020603050405020304" pitchFamily="18" charset="0"/>
                <a:cs typeface="Times New Roman" panose="02020603050405020304" pitchFamily="18" charset="0"/>
              </a:rPr>
              <a:t>Domain Adaptation. IEEE Transaction on Image Processing, TIP, 2020. </a:t>
            </a:r>
            <a:endParaRPr lang="zh-CN" alt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997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Motivation</a:t>
            </a:r>
            <a:endParaRPr lang="en-US" sz="3200" dirty="0">
              <a:solidFill>
                <a:schemeClr val="accent4"/>
              </a:solidFill>
            </a:endParaRPr>
          </a:p>
        </p:txBody>
      </p:sp>
      <p:sp>
        <p:nvSpPr>
          <p:cNvPr id="3" name="Content Placeholder 2"/>
          <p:cNvSpPr>
            <a:spLocks noGrp="1"/>
          </p:cNvSpPr>
          <p:nvPr>
            <p:ph sz="half" idx="1"/>
          </p:nvPr>
        </p:nvSpPr>
        <p:spPr>
          <a:xfrm>
            <a:off x="970936" y="1938031"/>
            <a:ext cx="10382864" cy="4324452"/>
          </a:xfrm>
        </p:spPr>
        <p:txBody>
          <a:bodyPr/>
          <a:lstStyle/>
          <a:p>
            <a:r>
              <a:rPr lang="en-US" dirty="0"/>
              <a:t>Most domain adaptation works focus on reducing the discrepancy between two domains, which becomes difficult in case of the large domain gap.</a:t>
            </a:r>
          </a:p>
          <a:p>
            <a:endParaRPr lang="en-US" dirty="0"/>
          </a:p>
          <a:p>
            <a:r>
              <a:rPr lang="en-US" dirty="0"/>
              <a:t>We propose for target generation from the shared label space, which can alleviate the large domain gap.</a:t>
            </a: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41</a:t>
            </a:fld>
            <a:endParaRPr lang="en-US" dirty="0"/>
          </a:p>
        </p:txBody>
      </p:sp>
    </p:spTree>
    <p:extLst>
      <p:ext uri="{BB962C8B-B14F-4D97-AF65-F5344CB8AC3E}">
        <p14:creationId xmlns:p14="http://schemas.microsoft.com/office/powerpoint/2010/main" val="2044310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Motivation</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42</a:t>
            </a:fld>
            <a:endParaRPr lang="en-US" dirty="0"/>
          </a:p>
        </p:txBody>
      </p:sp>
      <p:pic>
        <p:nvPicPr>
          <p:cNvPr id="6" name="图片 5">
            <a:extLst>
              <a:ext uri="{FF2B5EF4-FFF2-40B4-BE49-F238E27FC236}">
                <a16:creationId xmlns:a16="http://schemas.microsoft.com/office/drawing/2014/main" id="{E885EB61-B2CC-4779-9A62-A77C8CD1D01B}"/>
              </a:ext>
            </a:extLst>
          </p:cNvPr>
          <p:cNvPicPr>
            <a:picLocks noChangeAspect="1"/>
          </p:cNvPicPr>
          <p:nvPr/>
        </p:nvPicPr>
        <p:blipFill>
          <a:blip r:embed="rId3"/>
          <a:stretch>
            <a:fillRect/>
          </a:stretch>
        </p:blipFill>
        <p:spPr>
          <a:xfrm>
            <a:off x="634912" y="2578845"/>
            <a:ext cx="5114925" cy="2889347"/>
          </a:xfrm>
          <a:prstGeom prst="rect">
            <a:avLst/>
          </a:prstGeom>
        </p:spPr>
      </p:pic>
      <p:pic>
        <p:nvPicPr>
          <p:cNvPr id="7" name="图片 6">
            <a:extLst>
              <a:ext uri="{FF2B5EF4-FFF2-40B4-BE49-F238E27FC236}">
                <a16:creationId xmlns:a16="http://schemas.microsoft.com/office/drawing/2014/main" id="{041C7012-BD3C-493C-9863-EE01600D460B}"/>
              </a:ext>
            </a:extLst>
          </p:cNvPr>
          <p:cNvPicPr>
            <a:picLocks noChangeAspect="1"/>
          </p:cNvPicPr>
          <p:nvPr/>
        </p:nvPicPr>
        <p:blipFill>
          <a:blip r:embed="rId4"/>
          <a:stretch>
            <a:fillRect/>
          </a:stretch>
        </p:blipFill>
        <p:spPr>
          <a:xfrm>
            <a:off x="6442164" y="3612577"/>
            <a:ext cx="5364059" cy="1869914"/>
          </a:xfrm>
          <a:prstGeom prst="rect">
            <a:avLst/>
          </a:prstGeom>
        </p:spPr>
      </p:pic>
    </p:spTree>
    <p:extLst>
      <p:ext uri="{BB962C8B-B14F-4D97-AF65-F5344CB8AC3E}">
        <p14:creationId xmlns:p14="http://schemas.microsoft.com/office/powerpoint/2010/main" val="6691128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ACD6B5B-BEBD-4A0B-BA69-9B3E86324FCB}"/>
              </a:ext>
            </a:extLst>
          </p:cNvPr>
          <p:cNvPicPr>
            <a:picLocks noChangeAspect="1"/>
          </p:cNvPicPr>
          <p:nvPr/>
        </p:nvPicPr>
        <p:blipFill>
          <a:blip r:embed="rId3"/>
          <a:stretch>
            <a:fillRect/>
          </a:stretch>
        </p:blipFill>
        <p:spPr>
          <a:xfrm>
            <a:off x="753035" y="2954522"/>
            <a:ext cx="10685929" cy="2337547"/>
          </a:xfrm>
          <a:prstGeom prst="rect">
            <a:avLst/>
          </a:prstGeom>
        </p:spPr>
      </p:pic>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43</a:t>
            </a:fld>
            <a:endParaRPr lang="en-US" dirty="0"/>
          </a:p>
        </p:txBody>
      </p:sp>
      <p:sp>
        <p:nvSpPr>
          <p:cNvPr id="3" name="矩形 2">
            <a:extLst>
              <a:ext uri="{FF2B5EF4-FFF2-40B4-BE49-F238E27FC236}">
                <a16:creationId xmlns:a16="http://schemas.microsoft.com/office/drawing/2014/main" id="{2E255066-7031-48F7-8E8C-C469576439EC}"/>
              </a:ext>
            </a:extLst>
          </p:cNvPr>
          <p:cNvSpPr/>
          <p:nvPr/>
        </p:nvSpPr>
        <p:spPr>
          <a:xfrm>
            <a:off x="753035" y="2954522"/>
            <a:ext cx="2366684" cy="2337547"/>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sz="2400" dirty="0"/>
                  <a:t>(Phase 1) Training the task prediction model (</a:t>
                </a:r>
                <a14:m>
                  <m:oMath xmlns:m="http://schemas.openxmlformats.org/officeDocument/2006/math">
                    <m:r>
                      <a:rPr lang="en-US" sz="2400" b="0" i="1" smtClean="0">
                        <a:latin typeface="Cambria Math" panose="02040503050406030204" pitchFamily="18" charset="0"/>
                      </a:rPr>
                      <m:t>𝑇</m:t>
                    </m:r>
                  </m:oMath>
                </a14:m>
                <a:r>
                  <a:rPr lang="en-US" sz="2400" dirty="0"/>
                  <a:t>) with the source data to obtain a weak </a:t>
                </a:r>
                <a14:m>
                  <m:oMath xmlns:m="http://schemas.openxmlformats.org/officeDocument/2006/math">
                    <m:r>
                      <a:rPr lang="en-US" sz="2400" b="0" i="1" smtClean="0">
                        <a:latin typeface="Cambria Math" panose="02040503050406030204" pitchFamily="18" charset="0"/>
                      </a:rPr>
                      <m:t>𝑇</m:t>
                    </m:r>
                  </m:oMath>
                </a14:m>
                <a:r>
                  <a:rPr lang="en-US" sz="2400" dirty="0"/>
                  <a:t> in the target domain.</a:t>
                </a:r>
              </a:p>
              <a:p>
                <a:endParaRPr lang="en-US" sz="2400" dirty="0"/>
              </a:p>
              <a:p>
                <a:pPr marL="0" indent="0">
                  <a:buNone/>
                </a:pPr>
                <a:endParaRPr lang="en-US" sz="2400" dirty="0"/>
              </a:p>
            </p:txBody>
          </p:sp>
        </mc:Choice>
        <mc:Fallback xmlns="">
          <p:sp>
            <p:nvSpPr>
              <p:cNvPr id="6" name="Content Placeholder 2">
                <a:extLst>
                  <a:ext uri="{FF2B5EF4-FFF2-40B4-BE49-F238E27FC236}">
                    <a16:creationId xmlns:a16="http://schemas.microsoft.com/office/drawing/2014/main" id="{A62DC3BE-DFF3-474A-8FCE-1B8D15F13793}"/>
                  </a:ext>
                </a:extLst>
              </p:cNvPr>
              <p:cNvSpPr>
                <a:spLocks noGrp="1" noRot="1" noChangeAspect="1" noMove="1" noResize="1" noEditPoints="1" noAdjustHandles="1" noChangeArrowheads="1" noChangeShapeType="1" noTextEdit="1"/>
              </p:cNvSpPr>
              <p:nvPr>
                <p:ph sz="half" idx="1"/>
              </p:nvPr>
            </p:nvSpPr>
            <p:spPr>
              <a:xfrm>
                <a:off x="753035" y="1922929"/>
                <a:ext cx="10685929" cy="3424160"/>
              </a:xfrm>
              <a:blipFill>
                <a:blip r:embed="rId4"/>
                <a:stretch>
                  <a:fillRect l="-799" t="-24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9066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44</a:t>
            </a:fld>
            <a:endParaRPr lang="en-US" dirty="0"/>
          </a:p>
        </p:txBody>
      </p:sp>
      <p:pic>
        <p:nvPicPr>
          <p:cNvPr id="7" name="图片 6">
            <a:extLst>
              <a:ext uri="{FF2B5EF4-FFF2-40B4-BE49-F238E27FC236}">
                <a16:creationId xmlns:a16="http://schemas.microsoft.com/office/drawing/2014/main" id="{EACD6B5B-BEBD-4A0B-BA69-9B3E86324FCB}"/>
              </a:ext>
            </a:extLst>
          </p:cNvPr>
          <p:cNvPicPr>
            <a:picLocks noChangeAspect="1"/>
          </p:cNvPicPr>
          <p:nvPr/>
        </p:nvPicPr>
        <p:blipFill>
          <a:blip r:embed="rId3"/>
          <a:stretch>
            <a:fillRect/>
          </a:stretch>
        </p:blipFill>
        <p:spPr>
          <a:xfrm>
            <a:off x="753035" y="2954522"/>
            <a:ext cx="10685929" cy="2337547"/>
          </a:xfrm>
          <a:prstGeom prst="rect">
            <a:avLst/>
          </a:prstGeom>
        </p:spPr>
      </p:pic>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sz="2400" dirty="0"/>
                  <a:t>(Phase 2) </a:t>
                </a:r>
                <a:r>
                  <a:rPr lang="en-US" altLang="zh-CN" sz="2400" dirty="0"/>
                  <a:t>Training the generator </a:t>
                </a:r>
                <a14:m>
                  <m:oMath xmlns:m="http://schemas.openxmlformats.org/officeDocument/2006/math">
                    <m:r>
                      <a:rPr lang="en-US" altLang="zh-CN" sz="2400" i="1">
                        <a:latin typeface="Cambria Math" panose="02040503050406030204" pitchFamily="18" charset="0"/>
                      </a:rPr>
                      <m:t>𝐺</m:t>
                    </m:r>
                  </m:oMath>
                </a14:m>
                <a:r>
                  <a:rPr lang="en-US" altLang="zh-CN" sz="2400" dirty="0"/>
                  <a:t> and the discriminator </a:t>
                </a:r>
                <a14:m>
                  <m:oMath xmlns:m="http://schemas.openxmlformats.org/officeDocument/2006/math">
                    <m:r>
                      <a:rPr lang="en-US" altLang="zh-CN" sz="2400" i="1">
                        <a:latin typeface="Cambria Math" panose="02040503050406030204" pitchFamily="18" charset="0"/>
                      </a:rPr>
                      <m:t>𝐷</m:t>
                    </m:r>
                  </m:oMath>
                </a14:m>
                <a:r>
                  <a:rPr lang="en-US" altLang="zh-CN" sz="2400" dirty="0"/>
                  <a:t> in adversarial manner to obtain target training pairs (</a:t>
                </a:r>
                <a14:m>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𝑔</m:t>
                        </m:r>
                      </m:sub>
                    </m:sSub>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𝑌</m:t>
                    </m:r>
                    <m:r>
                      <a:rPr lang="en-US" altLang="zh-CN" sz="2400" b="0" i="1" smtClean="0">
                        <a:latin typeface="Cambria Math" panose="02040503050406030204" pitchFamily="18" charset="0"/>
                      </a:rPr>
                      <m:t>}</m:t>
                    </m:r>
                  </m:oMath>
                </a14:m>
                <a:r>
                  <a:rPr lang="en-US" altLang="zh-CN" sz="2400" dirty="0"/>
                  <a:t>)</a:t>
                </a:r>
                <a:r>
                  <a:rPr lang="en-US" sz="2400" dirty="0"/>
                  <a:t>.</a:t>
                </a:r>
              </a:p>
              <a:p>
                <a:endParaRPr lang="en-US" sz="2400" dirty="0"/>
              </a:p>
              <a:p>
                <a:pPr marL="0" indent="0">
                  <a:buNone/>
                </a:pPr>
                <a:endParaRPr lang="en-US" sz="2400" dirty="0"/>
              </a:p>
            </p:txBody>
          </p:sp>
        </mc:Choice>
        <mc:Fallback>
          <p:sp>
            <p:nvSpPr>
              <p:cNvPr id="6" name="Content Placeholder 2">
                <a:extLst>
                  <a:ext uri="{FF2B5EF4-FFF2-40B4-BE49-F238E27FC236}">
                    <a16:creationId xmlns:a16="http://schemas.microsoft.com/office/drawing/2014/main" id="{A62DC3BE-DFF3-474A-8FCE-1B8D15F13793}"/>
                  </a:ext>
                </a:extLst>
              </p:cNvPr>
              <p:cNvSpPr>
                <a:spLocks noGrp="1" noRot="1" noChangeAspect="1" noMove="1" noResize="1" noEditPoints="1" noAdjustHandles="1" noChangeArrowheads="1" noChangeShapeType="1" noTextEdit="1"/>
              </p:cNvSpPr>
              <p:nvPr>
                <p:ph sz="half" idx="1"/>
              </p:nvPr>
            </p:nvSpPr>
            <p:spPr>
              <a:xfrm>
                <a:off x="753035" y="1922929"/>
                <a:ext cx="10685929" cy="3424160"/>
              </a:xfrm>
              <a:blipFill>
                <a:blip r:embed="rId4"/>
                <a:stretch>
                  <a:fillRect l="-799" t="-2491" r="-856"/>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8D1439CB-D60A-43E4-8D8A-34ABA03465F6}"/>
              </a:ext>
            </a:extLst>
          </p:cNvPr>
          <p:cNvSpPr/>
          <p:nvPr/>
        </p:nvSpPr>
        <p:spPr>
          <a:xfrm>
            <a:off x="3119718" y="2954522"/>
            <a:ext cx="4141693" cy="2337547"/>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6EB9B0D-BC69-4DC1-95BE-40C4AC831587}"/>
              </a:ext>
            </a:extLst>
          </p:cNvPr>
          <p:cNvPicPr>
            <a:picLocks noChangeAspect="1"/>
          </p:cNvPicPr>
          <p:nvPr/>
        </p:nvPicPr>
        <p:blipFill>
          <a:blip r:embed="rId5"/>
          <a:stretch>
            <a:fillRect/>
          </a:stretch>
        </p:blipFill>
        <p:spPr>
          <a:xfrm>
            <a:off x="5986462" y="5456255"/>
            <a:ext cx="3838575" cy="819150"/>
          </a:xfrm>
          <a:prstGeom prst="rect">
            <a:avLst/>
          </a:prstGeom>
        </p:spPr>
      </p:pic>
      <p:pic>
        <p:nvPicPr>
          <p:cNvPr id="9" name="图片 8">
            <a:extLst>
              <a:ext uri="{FF2B5EF4-FFF2-40B4-BE49-F238E27FC236}">
                <a16:creationId xmlns:a16="http://schemas.microsoft.com/office/drawing/2014/main" id="{09F2BA1B-4A1D-47DF-89F5-EF27D6697E07}"/>
              </a:ext>
            </a:extLst>
          </p:cNvPr>
          <p:cNvPicPr>
            <a:picLocks noChangeAspect="1"/>
          </p:cNvPicPr>
          <p:nvPr/>
        </p:nvPicPr>
        <p:blipFill>
          <a:blip r:embed="rId6"/>
          <a:stretch>
            <a:fillRect/>
          </a:stretch>
        </p:blipFill>
        <p:spPr>
          <a:xfrm>
            <a:off x="2090737" y="5513405"/>
            <a:ext cx="3895725" cy="762000"/>
          </a:xfrm>
          <a:prstGeom prst="rect">
            <a:avLst/>
          </a:prstGeom>
        </p:spPr>
      </p:pic>
    </p:spTree>
    <p:extLst>
      <p:ext uri="{BB962C8B-B14F-4D97-AF65-F5344CB8AC3E}">
        <p14:creationId xmlns:p14="http://schemas.microsoft.com/office/powerpoint/2010/main" val="1185186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45</a:t>
            </a:fld>
            <a:endParaRPr lang="en-US" dirty="0"/>
          </a:p>
        </p:txBody>
      </p:sp>
      <p:pic>
        <p:nvPicPr>
          <p:cNvPr id="7" name="图片 6">
            <a:extLst>
              <a:ext uri="{FF2B5EF4-FFF2-40B4-BE49-F238E27FC236}">
                <a16:creationId xmlns:a16="http://schemas.microsoft.com/office/drawing/2014/main" id="{EACD6B5B-BEBD-4A0B-BA69-9B3E86324FCB}"/>
              </a:ext>
            </a:extLst>
          </p:cNvPr>
          <p:cNvPicPr>
            <a:picLocks noChangeAspect="1"/>
          </p:cNvPicPr>
          <p:nvPr/>
        </p:nvPicPr>
        <p:blipFill>
          <a:blip r:embed="rId3"/>
          <a:stretch>
            <a:fillRect/>
          </a:stretch>
        </p:blipFill>
        <p:spPr>
          <a:xfrm>
            <a:off x="753035" y="2954522"/>
            <a:ext cx="10685929" cy="2337547"/>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sz="2400" dirty="0"/>
                  <a:t>(Phase 3) </a:t>
                </a:r>
                <a:r>
                  <a:rPr lang="en-US" altLang="zh-CN" sz="2400" dirty="0"/>
                  <a:t>Adding the generated data into training of </a:t>
                </a:r>
                <a14:m>
                  <m:oMath xmlns:m="http://schemas.openxmlformats.org/officeDocument/2006/math">
                    <m:r>
                      <a:rPr lang="en-US" altLang="zh-CN" sz="2400" i="1">
                        <a:latin typeface="Cambria Math" panose="02040503050406030204" pitchFamily="18" charset="0"/>
                      </a:rPr>
                      <m:t>𝑇</m:t>
                    </m:r>
                  </m:oMath>
                </a14:m>
                <a:r>
                  <a:rPr lang="en-US" altLang="zh-CN" sz="2400" dirty="0"/>
                  <a:t>.</a:t>
                </a:r>
                <a:endParaRPr lang="en-US" sz="2400" dirty="0"/>
              </a:p>
              <a:p>
                <a:pPr marL="0" indent="0">
                  <a:buNone/>
                </a:pPr>
                <a:endParaRPr lang="en-US" sz="2400" dirty="0"/>
              </a:p>
            </p:txBody>
          </p:sp>
        </mc:Choice>
        <mc:Fallback xmlns="">
          <p:sp>
            <p:nvSpPr>
              <p:cNvPr id="6" name="Content Placeholder 2">
                <a:extLst>
                  <a:ext uri="{FF2B5EF4-FFF2-40B4-BE49-F238E27FC236}">
                    <a16:creationId xmlns:a16="http://schemas.microsoft.com/office/drawing/2014/main" id="{A62DC3BE-DFF3-474A-8FCE-1B8D15F13793}"/>
                  </a:ext>
                </a:extLst>
              </p:cNvPr>
              <p:cNvSpPr>
                <a:spLocks noGrp="1" noRot="1" noChangeAspect="1" noMove="1" noResize="1" noEditPoints="1" noAdjustHandles="1" noChangeArrowheads="1" noChangeShapeType="1" noTextEdit="1"/>
              </p:cNvSpPr>
              <p:nvPr>
                <p:ph sz="half" idx="1"/>
              </p:nvPr>
            </p:nvSpPr>
            <p:spPr>
              <a:xfrm>
                <a:off x="753035" y="1922929"/>
                <a:ext cx="10685929" cy="3424160"/>
              </a:xfrm>
              <a:blipFill>
                <a:blip r:embed="rId4"/>
                <a:stretch>
                  <a:fillRect l="-799" t="-2491"/>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3DF34E9B-3CF1-4CF9-B41F-D69681145AC1}"/>
              </a:ext>
            </a:extLst>
          </p:cNvPr>
          <p:cNvSpPr/>
          <p:nvPr/>
        </p:nvSpPr>
        <p:spPr>
          <a:xfrm>
            <a:off x="7234517" y="2954522"/>
            <a:ext cx="4204445" cy="2337547"/>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552774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46</a:t>
            </a:fld>
            <a:endParaRPr lang="en-US" dirty="0"/>
          </a:p>
        </p:txBody>
      </p:sp>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sz="2400" dirty="0"/>
              <a:t>Quantitative results</a:t>
            </a:r>
            <a:r>
              <a:rPr lang="en-US" altLang="zh-CN" sz="2400" dirty="0"/>
              <a:t>.</a:t>
            </a:r>
            <a:endParaRPr lang="en-US" sz="2400" dirty="0"/>
          </a:p>
          <a:p>
            <a:pPr marL="0" indent="0">
              <a:buNone/>
            </a:pPr>
            <a:endParaRPr lang="en-US" sz="2400" dirty="0"/>
          </a:p>
        </p:txBody>
      </p:sp>
      <p:grpSp>
        <p:nvGrpSpPr>
          <p:cNvPr id="8" name="组合 7">
            <a:extLst>
              <a:ext uri="{FF2B5EF4-FFF2-40B4-BE49-F238E27FC236}">
                <a16:creationId xmlns:a16="http://schemas.microsoft.com/office/drawing/2014/main" id="{98556B06-CAA1-4A92-9BDC-1B1E7526407E}"/>
              </a:ext>
            </a:extLst>
          </p:cNvPr>
          <p:cNvGrpSpPr/>
          <p:nvPr/>
        </p:nvGrpSpPr>
        <p:grpSpPr>
          <a:xfrm>
            <a:off x="1166071" y="2603007"/>
            <a:ext cx="9658350" cy="2976323"/>
            <a:chOff x="1344719" y="3676124"/>
            <a:chExt cx="9658350" cy="2976323"/>
          </a:xfrm>
        </p:grpSpPr>
        <p:pic>
          <p:nvPicPr>
            <p:cNvPr id="7" name="图片 6">
              <a:extLst>
                <a:ext uri="{FF2B5EF4-FFF2-40B4-BE49-F238E27FC236}">
                  <a16:creationId xmlns:a16="http://schemas.microsoft.com/office/drawing/2014/main" id="{37637721-01F1-4A13-A1A1-CE9912BD1457}"/>
                </a:ext>
              </a:extLst>
            </p:cNvPr>
            <p:cNvPicPr>
              <a:picLocks noChangeAspect="1"/>
            </p:cNvPicPr>
            <p:nvPr/>
          </p:nvPicPr>
          <p:blipFill rotWithShape="1">
            <a:blip r:embed="rId3"/>
            <a:srcRect b="95131"/>
            <a:stretch/>
          </p:blipFill>
          <p:spPr>
            <a:xfrm>
              <a:off x="1344719" y="3676124"/>
              <a:ext cx="9658350" cy="248117"/>
            </a:xfrm>
            <a:prstGeom prst="rect">
              <a:avLst/>
            </a:prstGeom>
          </p:spPr>
        </p:pic>
        <p:pic>
          <p:nvPicPr>
            <p:cNvPr id="11" name="图片 10">
              <a:extLst>
                <a:ext uri="{FF2B5EF4-FFF2-40B4-BE49-F238E27FC236}">
                  <a16:creationId xmlns:a16="http://schemas.microsoft.com/office/drawing/2014/main" id="{A660B566-BC58-4BFB-90BF-79F98B313402}"/>
                </a:ext>
              </a:extLst>
            </p:cNvPr>
            <p:cNvPicPr>
              <a:picLocks noChangeAspect="1"/>
            </p:cNvPicPr>
            <p:nvPr/>
          </p:nvPicPr>
          <p:blipFill rotWithShape="1">
            <a:blip r:embed="rId3"/>
            <a:srcRect t="46163" b="1"/>
            <a:stretch/>
          </p:blipFill>
          <p:spPr>
            <a:xfrm>
              <a:off x="1344719" y="3909001"/>
              <a:ext cx="9658350" cy="2743446"/>
            </a:xfrm>
            <a:prstGeom prst="rect">
              <a:avLst/>
            </a:prstGeom>
          </p:spPr>
        </p:pic>
      </p:grpSp>
      <p:sp>
        <p:nvSpPr>
          <p:cNvPr id="9" name="矩形 8">
            <a:extLst>
              <a:ext uri="{FF2B5EF4-FFF2-40B4-BE49-F238E27FC236}">
                <a16:creationId xmlns:a16="http://schemas.microsoft.com/office/drawing/2014/main" id="{6CEBF598-4592-409E-9852-7D79043B9DBF}"/>
              </a:ext>
            </a:extLst>
          </p:cNvPr>
          <p:cNvSpPr/>
          <p:nvPr/>
        </p:nvSpPr>
        <p:spPr>
          <a:xfrm>
            <a:off x="7947378" y="2427560"/>
            <a:ext cx="2957689" cy="33396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1460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47</a:t>
            </a:fld>
            <a:endParaRPr lang="en-US" dirty="0"/>
          </a:p>
        </p:txBody>
      </p:sp>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sz="2400" dirty="0"/>
              <a:t>Generation results (realize the class-level adaptation)</a:t>
            </a:r>
            <a:r>
              <a:rPr lang="en-US" altLang="zh-CN" sz="2400" dirty="0"/>
              <a:t>.</a:t>
            </a:r>
            <a:endParaRPr lang="en-US" sz="2400" dirty="0"/>
          </a:p>
          <a:p>
            <a:pPr marL="0" indent="0">
              <a:buNone/>
            </a:pPr>
            <a:endParaRPr lang="en-US" sz="2400" dirty="0"/>
          </a:p>
        </p:txBody>
      </p:sp>
      <p:pic>
        <p:nvPicPr>
          <p:cNvPr id="7" name="Picture 4">
            <a:extLst>
              <a:ext uri="{FF2B5EF4-FFF2-40B4-BE49-F238E27FC236}">
                <a16:creationId xmlns:a16="http://schemas.microsoft.com/office/drawing/2014/main" id="{2AE121E8-BB32-4BB3-B33A-B524196DA6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743"/>
          <a:stretch/>
        </p:blipFill>
        <p:spPr>
          <a:xfrm>
            <a:off x="1028942" y="2912533"/>
            <a:ext cx="10674310" cy="2666797"/>
          </a:xfrm>
          <a:prstGeom prst="rect">
            <a:avLst/>
          </a:prstGeom>
        </p:spPr>
      </p:pic>
    </p:spTree>
    <p:extLst>
      <p:ext uri="{BB962C8B-B14F-4D97-AF65-F5344CB8AC3E}">
        <p14:creationId xmlns:p14="http://schemas.microsoft.com/office/powerpoint/2010/main" val="16986978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48</a:t>
            </a:fld>
            <a:endParaRPr lang="en-US" dirty="0"/>
          </a:p>
        </p:txBody>
      </p:sp>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sz="2400" dirty="0"/>
              <a:t>Comparison between Image-to-Image Translation and Label-to-Image Translation</a:t>
            </a:r>
            <a:r>
              <a:rPr lang="en-US" altLang="zh-CN" sz="2400" dirty="0"/>
              <a:t>.</a:t>
            </a:r>
            <a:endParaRPr lang="en-US" sz="2400" dirty="0"/>
          </a:p>
          <a:p>
            <a:pPr marL="0" indent="0">
              <a:buNone/>
            </a:pPr>
            <a:endParaRPr lang="en-US" sz="2400" dirty="0"/>
          </a:p>
        </p:txBody>
      </p:sp>
      <p:pic>
        <p:nvPicPr>
          <p:cNvPr id="10" name="图片 9">
            <a:extLst>
              <a:ext uri="{FF2B5EF4-FFF2-40B4-BE49-F238E27FC236}">
                <a16:creationId xmlns:a16="http://schemas.microsoft.com/office/drawing/2014/main" id="{9280B7D4-FC6B-4D8C-A8D0-EDA60476618A}"/>
              </a:ext>
            </a:extLst>
          </p:cNvPr>
          <p:cNvPicPr>
            <a:picLocks noChangeAspect="1"/>
          </p:cNvPicPr>
          <p:nvPr/>
        </p:nvPicPr>
        <p:blipFill>
          <a:blip r:embed="rId3"/>
          <a:stretch>
            <a:fillRect/>
          </a:stretch>
        </p:blipFill>
        <p:spPr>
          <a:xfrm>
            <a:off x="753034" y="2699949"/>
            <a:ext cx="10685929" cy="3134067"/>
          </a:xfrm>
          <a:prstGeom prst="rect">
            <a:avLst/>
          </a:prstGeom>
        </p:spPr>
      </p:pic>
    </p:spTree>
    <p:extLst>
      <p:ext uri="{BB962C8B-B14F-4D97-AF65-F5344CB8AC3E}">
        <p14:creationId xmlns:p14="http://schemas.microsoft.com/office/powerpoint/2010/main" val="4057128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49</a:t>
            </a:fld>
            <a:endParaRPr lang="en-US" dirty="0"/>
          </a:p>
        </p:txBody>
      </p:sp>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altLang="zh-CN" sz="2400" dirty="0"/>
              <a:t>Our model is also applicable for the semantic segmentation (generation results, with help of content loss).</a:t>
            </a:r>
            <a:endParaRPr lang="en-US" sz="2400" dirty="0"/>
          </a:p>
          <a:p>
            <a:pPr marL="0" indent="0">
              <a:buNone/>
            </a:pPr>
            <a:endParaRPr lang="en-US" sz="2400" dirty="0"/>
          </a:p>
        </p:txBody>
      </p:sp>
      <p:pic>
        <p:nvPicPr>
          <p:cNvPr id="3" name="图片 2">
            <a:extLst>
              <a:ext uri="{FF2B5EF4-FFF2-40B4-BE49-F238E27FC236}">
                <a16:creationId xmlns:a16="http://schemas.microsoft.com/office/drawing/2014/main" id="{96B7677F-D74A-44F4-A26A-535EC82B3156}"/>
              </a:ext>
            </a:extLst>
          </p:cNvPr>
          <p:cNvPicPr>
            <a:picLocks noChangeAspect="1"/>
          </p:cNvPicPr>
          <p:nvPr/>
        </p:nvPicPr>
        <p:blipFill>
          <a:blip r:embed="rId3"/>
          <a:stretch>
            <a:fillRect/>
          </a:stretch>
        </p:blipFill>
        <p:spPr>
          <a:xfrm>
            <a:off x="2339622" y="2699949"/>
            <a:ext cx="7075311" cy="3576155"/>
          </a:xfrm>
          <a:prstGeom prst="rect">
            <a:avLst/>
          </a:prstGeom>
        </p:spPr>
      </p:pic>
    </p:spTree>
    <p:extLst>
      <p:ext uri="{BB962C8B-B14F-4D97-AF65-F5344CB8AC3E}">
        <p14:creationId xmlns:p14="http://schemas.microsoft.com/office/powerpoint/2010/main" val="3277342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Adaptation Background</a:t>
            </a:r>
          </a:p>
        </p:txBody>
      </p:sp>
      <p:sp>
        <p:nvSpPr>
          <p:cNvPr id="3" name="Content Placeholder 2"/>
          <p:cNvSpPr>
            <a:spLocks noGrp="1"/>
          </p:cNvSpPr>
          <p:nvPr>
            <p:ph sz="half" idx="1"/>
          </p:nvPr>
        </p:nvSpPr>
        <p:spPr>
          <a:xfrm>
            <a:off x="838200" y="1825625"/>
            <a:ext cx="10514965" cy="4351655"/>
          </a:xfrm>
        </p:spPr>
        <p:txBody>
          <a:bodyPr/>
          <a:lstStyle/>
          <a:p>
            <a:r>
              <a:rPr lang="en-US" dirty="0"/>
              <a:t>However, in real scenarios, the training and test datasets are from related but different distributions. The performance of source model may be degraded (called </a:t>
            </a:r>
            <a:r>
              <a:rPr lang="en-US" b="1" dirty="0"/>
              <a:t>domain shift</a:t>
            </a:r>
            <a:r>
              <a:rPr lang="en-US" dirty="0"/>
              <a:t>).</a:t>
            </a: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5</a:t>
            </a:fld>
            <a:endParaRPr lang="en-US" dirty="0"/>
          </a:p>
        </p:txBody>
      </p:sp>
      <p:grpSp>
        <p:nvGrpSpPr>
          <p:cNvPr id="47" name="Group 46"/>
          <p:cNvGrpSpPr/>
          <p:nvPr/>
        </p:nvGrpSpPr>
        <p:grpSpPr>
          <a:xfrm>
            <a:off x="2275205" y="2914015"/>
            <a:ext cx="7536815" cy="3172460"/>
            <a:chOff x="966" y="1819"/>
            <a:chExt cx="15514" cy="6512"/>
          </a:xfrm>
        </p:grpSpPr>
        <p:grpSp>
          <p:nvGrpSpPr>
            <p:cNvPr id="45" name="Group 44"/>
            <p:cNvGrpSpPr/>
            <p:nvPr/>
          </p:nvGrpSpPr>
          <p:grpSpPr>
            <a:xfrm>
              <a:off x="966" y="1819"/>
              <a:ext cx="15514" cy="6512"/>
              <a:chOff x="966" y="1819"/>
              <a:chExt cx="15514" cy="6512"/>
            </a:xfrm>
            <a:noFill/>
          </p:grpSpPr>
          <p:sp>
            <p:nvSpPr>
              <p:cNvPr id="46" name="Oval 45"/>
              <p:cNvSpPr/>
              <p:nvPr/>
            </p:nvSpPr>
            <p:spPr>
              <a:xfrm>
                <a:off x="1606" y="2476"/>
                <a:ext cx="5278" cy="5278"/>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5917" y="5807"/>
                <a:ext cx="249" cy="249"/>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4920" y="5807"/>
                <a:ext cx="249" cy="249"/>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2943" y="6629"/>
                <a:ext cx="249" cy="249"/>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a:off x="3667" y="6985"/>
                <a:ext cx="249" cy="249"/>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4112" y="6056"/>
                <a:ext cx="249" cy="249"/>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5169" y="6629"/>
                <a:ext cx="249" cy="249"/>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Isosceles Triangle 53"/>
              <p:cNvSpPr/>
              <p:nvPr/>
            </p:nvSpPr>
            <p:spPr>
              <a:xfrm>
                <a:off x="4112" y="3076"/>
                <a:ext cx="267" cy="267"/>
              </a:xfrm>
              <a:prstGeom prst="triangl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Isosceles Triangle 54"/>
              <p:cNvSpPr/>
              <p:nvPr/>
            </p:nvSpPr>
            <p:spPr>
              <a:xfrm>
                <a:off x="2676" y="3815"/>
                <a:ext cx="267" cy="267"/>
              </a:xfrm>
              <a:prstGeom prst="triangl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Isosceles Triangle 55"/>
              <p:cNvSpPr/>
              <p:nvPr/>
            </p:nvSpPr>
            <p:spPr>
              <a:xfrm>
                <a:off x="5650" y="3343"/>
                <a:ext cx="267" cy="267"/>
              </a:xfrm>
              <a:prstGeom prst="triangl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p:cNvSpPr/>
              <p:nvPr/>
            </p:nvSpPr>
            <p:spPr>
              <a:xfrm>
                <a:off x="4645" y="3708"/>
                <a:ext cx="267" cy="267"/>
              </a:xfrm>
              <a:prstGeom prst="triangl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Isosceles Triangle 57"/>
              <p:cNvSpPr/>
              <p:nvPr/>
            </p:nvSpPr>
            <p:spPr>
              <a:xfrm>
                <a:off x="3524" y="4242"/>
                <a:ext cx="267" cy="267"/>
              </a:xfrm>
              <a:prstGeom prst="triangl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Isosceles Triangle 58"/>
              <p:cNvSpPr/>
              <p:nvPr/>
            </p:nvSpPr>
            <p:spPr>
              <a:xfrm>
                <a:off x="2178" y="5008"/>
                <a:ext cx="267" cy="267"/>
              </a:xfrm>
              <a:prstGeom prst="triangl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6166" y="4990"/>
                <a:ext cx="249" cy="249"/>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10525" y="2476"/>
                <a:ext cx="5278" cy="527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14641" y="6332"/>
                <a:ext cx="249" cy="249"/>
              </a:xfrm>
              <a:prstGeom prst="ellipse">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14783" y="4527"/>
                <a:ext cx="249" cy="249"/>
              </a:xfrm>
              <a:prstGeom prst="ellipse">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13323" y="3566"/>
                <a:ext cx="249" cy="249"/>
              </a:xfrm>
              <a:prstGeom prst="ellipse">
                <a:avLst/>
              </a:prstGeom>
              <a:grp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14088" y="3076"/>
                <a:ext cx="249" cy="249"/>
              </a:xfrm>
              <a:prstGeom prst="ellipse">
                <a:avLst/>
              </a:prstGeom>
              <a:grp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p:cNvSpPr/>
              <p:nvPr/>
            </p:nvSpPr>
            <p:spPr>
              <a:xfrm>
                <a:off x="14285" y="5230"/>
                <a:ext cx="249" cy="249"/>
              </a:xfrm>
              <a:prstGeom prst="ellipse">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p:cNvSpPr/>
              <p:nvPr/>
            </p:nvSpPr>
            <p:spPr>
              <a:xfrm>
                <a:off x="14088" y="4242"/>
                <a:ext cx="249" cy="249"/>
              </a:xfrm>
              <a:prstGeom prst="ellipse">
                <a:avLst/>
              </a:prstGeom>
              <a:grp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Isosceles Triangle 67"/>
              <p:cNvSpPr/>
              <p:nvPr/>
            </p:nvSpPr>
            <p:spPr>
              <a:xfrm>
                <a:off x="11898" y="5008"/>
                <a:ext cx="267" cy="267"/>
              </a:xfrm>
              <a:prstGeom prst="triangle">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Isosceles Triangle 68"/>
              <p:cNvSpPr/>
              <p:nvPr/>
            </p:nvSpPr>
            <p:spPr>
              <a:xfrm>
                <a:off x="11364" y="3815"/>
                <a:ext cx="267" cy="267"/>
              </a:xfrm>
              <a:prstGeom prst="triangle">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Isosceles Triangle 69"/>
              <p:cNvSpPr/>
              <p:nvPr/>
            </p:nvSpPr>
            <p:spPr>
              <a:xfrm>
                <a:off x="11097" y="5008"/>
                <a:ext cx="267" cy="267"/>
              </a:xfrm>
              <a:prstGeom prst="triangle">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p:cNvSpPr/>
              <p:nvPr/>
            </p:nvSpPr>
            <p:spPr>
              <a:xfrm>
                <a:off x="15172" y="5239"/>
                <a:ext cx="249" cy="249"/>
              </a:xfrm>
              <a:prstGeom prst="ellipse">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71"/>
              <p:cNvSpPr/>
              <p:nvPr/>
            </p:nvSpPr>
            <p:spPr>
              <a:xfrm>
                <a:off x="1018" y="3582"/>
                <a:ext cx="6631" cy="2999"/>
              </a:xfrm>
              <a:custGeom>
                <a:avLst/>
                <a:gdLst>
                  <a:gd name="connisteX0" fmla="*/ 0 w 4210685"/>
                  <a:gd name="connsiteY0" fmla="*/ 1904321 h 1904321"/>
                  <a:gd name="connisteX1" fmla="*/ 1433195 w 4210685"/>
                  <a:gd name="connsiteY1" fmla="*/ 1452836 h 1904321"/>
                  <a:gd name="connisteX2" fmla="*/ 3465195 w 4210685"/>
                  <a:gd name="connsiteY2" fmla="*/ 199981 h 1904321"/>
                  <a:gd name="connisteX3" fmla="*/ 4210685 w 4210685"/>
                  <a:gd name="connsiteY3" fmla="*/ 7576 h 1904321"/>
                  <a:gd name="connisteX4" fmla="*/ 4267200 w 4210685"/>
                  <a:gd name="connsiteY4" fmla="*/ 109176 h 1904321"/>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210685" h="1904321">
                    <a:moveTo>
                      <a:pt x="0" y="1904321"/>
                    </a:moveTo>
                    <a:cubicBezTo>
                      <a:pt x="245745" y="1838916"/>
                      <a:pt x="740410" y="1793831"/>
                      <a:pt x="1433195" y="1452836"/>
                    </a:cubicBezTo>
                    <a:cubicBezTo>
                      <a:pt x="2125980" y="1111841"/>
                      <a:pt x="2909570" y="488906"/>
                      <a:pt x="3465195" y="199981"/>
                    </a:cubicBezTo>
                    <a:cubicBezTo>
                      <a:pt x="4020820" y="-88944"/>
                      <a:pt x="4050030" y="25991"/>
                      <a:pt x="4210685" y="7576"/>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72"/>
              <p:cNvSpPr/>
              <p:nvPr/>
            </p:nvSpPr>
            <p:spPr>
              <a:xfrm>
                <a:off x="9849" y="3350"/>
                <a:ext cx="6631" cy="2999"/>
              </a:xfrm>
              <a:custGeom>
                <a:avLst/>
                <a:gdLst>
                  <a:gd name="connisteX0" fmla="*/ 0 w 4210685"/>
                  <a:gd name="connsiteY0" fmla="*/ 1904321 h 1904321"/>
                  <a:gd name="connisteX1" fmla="*/ 1433195 w 4210685"/>
                  <a:gd name="connsiteY1" fmla="*/ 1452836 h 1904321"/>
                  <a:gd name="connisteX2" fmla="*/ 3465195 w 4210685"/>
                  <a:gd name="connsiteY2" fmla="*/ 199981 h 1904321"/>
                  <a:gd name="connisteX3" fmla="*/ 4210685 w 4210685"/>
                  <a:gd name="connsiteY3" fmla="*/ 7576 h 1904321"/>
                  <a:gd name="connisteX4" fmla="*/ 4267200 w 4210685"/>
                  <a:gd name="connsiteY4" fmla="*/ 109176 h 1904321"/>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210685" h="1904321">
                    <a:moveTo>
                      <a:pt x="0" y="1904321"/>
                    </a:moveTo>
                    <a:cubicBezTo>
                      <a:pt x="245745" y="1838916"/>
                      <a:pt x="740410" y="1793831"/>
                      <a:pt x="1433195" y="1452836"/>
                    </a:cubicBezTo>
                    <a:cubicBezTo>
                      <a:pt x="2125980" y="1111841"/>
                      <a:pt x="2909570" y="488906"/>
                      <a:pt x="3465195" y="199981"/>
                    </a:cubicBezTo>
                    <a:cubicBezTo>
                      <a:pt x="4020820" y="-88944"/>
                      <a:pt x="4050030" y="25991"/>
                      <a:pt x="4210685" y="7576"/>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p:cNvSpPr/>
              <p:nvPr/>
            </p:nvSpPr>
            <p:spPr>
              <a:xfrm rot="19860000">
                <a:off x="966" y="2784"/>
                <a:ext cx="5666" cy="2410"/>
              </a:xfrm>
              <a:prstGeom prst="ellipse">
                <a:avLst/>
              </a:prstGeom>
              <a:grp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p:cNvSpPr/>
              <p:nvPr/>
            </p:nvSpPr>
            <p:spPr>
              <a:xfrm rot="19860000">
                <a:off x="2083" y="5208"/>
                <a:ext cx="5666" cy="2126"/>
              </a:xfrm>
              <a:prstGeom prst="ellipse">
                <a:avLst/>
              </a:prstGeom>
              <a:grp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p:cNvSpPr/>
              <p:nvPr/>
            </p:nvSpPr>
            <p:spPr>
              <a:xfrm rot="14940000">
                <a:off x="9115" y="4293"/>
                <a:ext cx="5666" cy="2410"/>
              </a:xfrm>
              <a:prstGeom prst="ellipse">
                <a:avLst/>
              </a:prstGeom>
              <a:grp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p:cNvSpPr/>
              <p:nvPr/>
            </p:nvSpPr>
            <p:spPr>
              <a:xfrm rot="14400000">
                <a:off x="11449" y="3535"/>
                <a:ext cx="5666" cy="2234"/>
              </a:xfrm>
              <a:prstGeom prst="ellipse">
                <a:avLst/>
              </a:prstGeom>
              <a:grp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ight Arrow 77"/>
              <p:cNvSpPr/>
              <p:nvPr/>
            </p:nvSpPr>
            <p:spPr>
              <a:xfrm>
                <a:off x="8157" y="4776"/>
                <a:ext cx="1404" cy="907"/>
              </a:xfrm>
              <a:prstGeom prst="rightArrow">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Isosceles Triangle 78"/>
            <p:cNvSpPr/>
            <p:nvPr/>
          </p:nvSpPr>
          <p:spPr>
            <a:xfrm>
              <a:off x="11537" y="6417"/>
              <a:ext cx="267" cy="267"/>
            </a:xfrm>
            <a:prstGeom prst="triangle">
              <a:avLst/>
            </a:prstGeom>
            <a:noFill/>
            <a:ln w="28575" cmpd="sng">
              <a:solidFill>
                <a:srgbClr val="FF0000"/>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Isosceles Triangle 79"/>
            <p:cNvSpPr/>
            <p:nvPr/>
          </p:nvSpPr>
          <p:spPr>
            <a:xfrm>
              <a:off x="12425" y="6193"/>
              <a:ext cx="267" cy="267"/>
            </a:xfrm>
            <a:prstGeom prst="triangle">
              <a:avLst/>
            </a:prstGeom>
            <a:noFill/>
            <a:ln w="28575" cmpd="sng">
              <a:solidFill>
                <a:srgbClr val="FF0000"/>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Isosceles Triangle 80"/>
            <p:cNvSpPr/>
            <p:nvPr/>
          </p:nvSpPr>
          <p:spPr>
            <a:xfrm>
              <a:off x="12369" y="7145"/>
              <a:ext cx="267" cy="267"/>
            </a:xfrm>
            <a:prstGeom prst="triangle">
              <a:avLst/>
            </a:prstGeom>
            <a:noFill/>
            <a:ln w="28575" cmpd="sng">
              <a:solidFill>
                <a:srgbClr val="FF0000"/>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50</a:t>
            </a:fld>
            <a:endParaRPr lang="en-US" dirty="0"/>
          </a:p>
        </p:txBody>
      </p:sp>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altLang="zh-CN" sz="2400" dirty="0"/>
              <a:t>Our model is also applicable for the semantic segmentation (segmentation results, GTA5 to Cityscapes).</a:t>
            </a:r>
            <a:endParaRPr lang="en-US" sz="2400" dirty="0"/>
          </a:p>
          <a:p>
            <a:pPr marL="0" indent="0">
              <a:buNone/>
            </a:pPr>
            <a:endParaRPr lang="en-US" sz="2400" dirty="0"/>
          </a:p>
        </p:txBody>
      </p:sp>
      <p:pic>
        <p:nvPicPr>
          <p:cNvPr id="8" name="图片 7">
            <a:extLst>
              <a:ext uri="{FF2B5EF4-FFF2-40B4-BE49-F238E27FC236}">
                <a16:creationId xmlns:a16="http://schemas.microsoft.com/office/drawing/2014/main" id="{F26CC39A-BA20-4EDC-B4E6-5C7DB295C1C4}"/>
              </a:ext>
            </a:extLst>
          </p:cNvPr>
          <p:cNvPicPr>
            <a:picLocks noChangeAspect="1"/>
          </p:cNvPicPr>
          <p:nvPr/>
        </p:nvPicPr>
        <p:blipFill>
          <a:blip r:embed="rId3"/>
          <a:stretch>
            <a:fillRect/>
          </a:stretch>
        </p:blipFill>
        <p:spPr>
          <a:xfrm>
            <a:off x="1944241" y="2792034"/>
            <a:ext cx="8303515" cy="2787296"/>
          </a:xfrm>
          <a:prstGeom prst="rect">
            <a:avLst/>
          </a:prstGeom>
        </p:spPr>
      </p:pic>
    </p:spTree>
    <p:extLst>
      <p:ext uri="{BB962C8B-B14F-4D97-AF65-F5344CB8AC3E}">
        <p14:creationId xmlns:p14="http://schemas.microsoft.com/office/powerpoint/2010/main" val="3653615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2977" y="2449142"/>
            <a:ext cx="10826046" cy="1440938"/>
          </a:xfrm>
        </p:spPr>
        <p:txBody>
          <a:bodyPr>
            <a:normAutofit/>
          </a:bodyPr>
          <a:lstStyle/>
          <a:p>
            <a:r>
              <a:rPr lang="en-US" altLang="zh-CN" sz="4000" dirty="0">
                <a:sym typeface="+mn-ea"/>
              </a:rPr>
              <a:t>Model Adaptation: Unsupervised Domain Adaptation without Source Data</a:t>
            </a:r>
          </a:p>
        </p:txBody>
      </p:sp>
      <p:sp>
        <p:nvSpPr>
          <p:cNvPr id="4" name="Slide Number Placeholder 3"/>
          <p:cNvSpPr>
            <a:spLocks noGrp="1"/>
          </p:cNvSpPr>
          <p:nvPr>
            <p:ph type="sldNum" sz="quarter" idx="12"/>
          </p:nvPr>
        </p:nvSpPr>
        <p:spPr/>
        <p:txBody>
          <a:bodyPr/>
          <a:lstStyle/>
          <a:p>
            <a:fld id="{9B618960-8005-486C-9A75-10CB2AAC16F9}" type="slidenum">
              <a:rPr lang="en-US" smtClean="0"/>
              <a:t>51</a:t>
            </a:fld>
            <a:endParaRPr lang="en-US" dirty="0"/>
          </a:p>
        </p:txBody>
      </p:sp>
      <p:sp>
        <p:nvSpPr>
          <p:cNvPr id="5" name="Footer Placeholder 4"/>
          <p:cNvSpPr>
            <a:spLocks noGrp="1"/>
          </p:cNvSpPr>
          <p:nvPr>
            <p:ph type="ftr" sz="quarter" idx="11"/>
          </p:nvPr>
        </p:nvSpPr>
        <p:spPr/>
        <p:txBody>
          <a:bodyPr/>
          <a:lstStyle/>
          <a:p>
            <a:r>
              <a:rPr lang="en-US" dirty="0"/>
              <a:t>oral examination</a:t>
            </a:r>
          </a:p>
        </p:txBody>
      </p:sp>
      <p:sp>
        <p:nvSpPr>
          <p:cNvPr id="8" name="矩形 7">
            <a:extLst>
              <a:ext uri="{FF2B5EF4-FFF2-40B4-BE49-F238E27FC236}">
                <a16:creationId xmlns:a16="http://schemas.microsoft.com/office/drawing/2014/main" id="{B1420381-70C0-4103-84A6-1D86A6A285E2}"/>
              </a:ext>
            </a:extLst>
          </p:cNvPr>
          <p:cNvSpPr/>
          <p:nvPr/>
        </p:nvSpPr>
        <p:spPr>
          <a:xfrm>
            <a:off x="481780" y="5710019"/>
            <a:ext cx="10366841" cy="646331"/>
          </a:xfrm>
          <a:prstGeom prst="rect">
            <a:avLst/>
          </a:prstGeom>
        </p:spPr>
        <p:txBody>
          <a:bodyPr wrap="square">
            <a:spAutoFit/>
          </a:bodyPr>
          <a:lstStyle/>
          <a:p>
            <a:r>
              <a:rPr lang="en-US" altLang="zh-CN" b="1" i="1" dirty="0">
                <a:latin typeface="Times New Roman" panose="02020603050405020304" pitchFamily="18" charset="0"/>
                <a:cs typeface="Times New Roman" panose="02020603050405020304" pitchFamily="18" charset="0"/>
              </a:rPr>
              <a:t>Rui Li, </a:t>
            </a:r>
            <a:r>
              <a:rPr lang="en-US" altLang="zh-CN" i="1" dirty="0">
                <a:latin typeface="Times New Roman" panose="02020603050405020304" pitchFamily="18" charset="0"/>
                <a:cs typeface="Times New Roman" panose="02020603050405020304" pitchFamily="18" charset="0"/>
              </a:rPr>
              <a:t>Qianfen Jiao, Wenming Cao, Hau-San Wong, Si Wu. Model Adaptation: Unsupervised Domain</a:t>
            </a:r>
          </a:p>
          <a:p>
            <a:r>
              <a:rPr lang="en-US" altLang="zh-CN" i="1" dirty="0">
                <a:latin typeface="Times New Roman" panose="02020603050405020304" pitchFamily="18" charset="0"/>
                <a:cs typeface="Times New Roman" panose="02020603050405020304" pitchFamily="18" charset="0"/>
              </a:rPr>
              <a:t>Adaptation without Source Data. IEEE Conference on Computer Vision and Pattern Recognition, CVPR, 2020. </a:t>
            </a:r>
            <a:endParaRPr lang="zh-CN" alt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0603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773356"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Motivation</a:t>
            </a:r>
            <a:endParaRPr lang="en-US" sz="3200" dirty="0">
              <a:solidFill>
                <a:schemeClr val="accent4"/>
              </a:solidFill>
            </a:endParaRPr>
          </a:p>
        </p:txBody>
      </p:sp>
      <p:sp>
        <p:nvSpPr>
          <p:cNvPr id="3" name="Content Placeholder 2"/>
          <p:cNvSpPr>
            <a:spLocks noGrp="1"/>
          </p:cNvSpPr>
          <p:nvPr>
            <p:ph sz="half" idx="1"/>
          </p:nvPr>
        </p:nvSpPr>
        <p:spPr>
          <a:xfrm>
            <a:off x="970936" y="1938031"/>
            <a:ext cx="10382864" cy="4324452"/>
          </a:xfrm>
        </p:spPr>
        <p:txBody>
          <a:bodyPr/>
          <a:lstStyle/>
          <a:p>
            <a:r>
              <a:rPr lang="en-US" dirty="0"/>
              <a:t>Considering source data are not always available:</a:t>
            </a:r>
          </a:p>
          <a:p>
            <a:pPr lvl="1"/>
            <a:r>
              <a:rPr lang="en-US" dirty="0"/>
              <a:t>For many companies, they will only provide the learned models instead of their customer data due to the data privacy and security issues.</a:t>
            </a:r>
          </a:p>
          <a:p>
            <a:pPr lvl="1"/>
            <a:r>
              <a:rPr lang="en-US" dirty="0"/>
              <a:t>The source datasets like videos or high-resolution images may be so large that it is not practical or convenient to transfer to different platforms.</a:t>
            </a:r>
          </a:p>
          <a:p>
            <a:pPr lvl="1"/>
            <a:endParaRPr lang="en-US" dirty="0"/>
          </a:p>
          <a:p>
            <a:endParaRPr lang="en-US" dirty="0"/>
          </a:p>
          <a:p>
            <a:r>
              <a:rPr lang="en-US" dirty="0"/>
              <a:t>We focus on a more challenging setting – Model Adaptation, where we only have the </a:t>
            </a:r>
            <a:r>
              <a:rPr lang="en-US" dirty="0">
                <a:solidFill>
                  <a:srgbClr val="FF0000"/>
                </a:solidFill>
              </a:rPr>
              <a:t>pre-trained source model </a:t>
            </a:r>
            <a:r>
              <a:rPr lang="en-US" dirty="0"/>
              <a:t>and the </a:t>
            </a:r>
            <a:r>
              <a:rPr lang="en-US" dirty="0">
                <a:solidFill>
                  <a:srgbClr val="FF0000"/>
                </a:solidFill>
              </a:rPr>
              <a:t>unlabeled target dataset</a:t>
            </a:r>
            <a:r>
              <a:rPr lang="en-US" dirty="0"/>
              <a:t> during adaptation process.</a:t>
            </a: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52</a:t>
            </a:fld>
            <a:endParaRPr lang="en-US" dirty="0"/>
          </a:p>
        </p:txBody>
      </p:sp>
    </p:spTree>
    <p:extLst>
      <p:ext uri="{BB962C8B-B14F-4D97-AF65-F5344CB8AC3E}">
        <p14:creationId xmlns:p14="http://schemas.microsoft.com/office/powerpoint/2010/main" val="26100556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773356"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Motivation</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53</a:t>
            </a:fld>
            <a:endParaRPr lang="en-US" dirty="0"/>
          </a:p>
        </p:txBody>
      </p:sp>
      <p:pic>
        <p:nvPicPr>
          <p:cNvPr id="8" name="图片 7">
            <a:extLst>
              <a:ext uri="{FF2B5EF4-FFF2-40B4-BE49-F238E27FC236}">
                <a16:creationId xmlns:a16="http://schemas.microsoft.com/office/drawing/2014/main" id="{DBC6FF92-6FBC-4DAD-A1C3-59FDC9B1396E}"/>
              </a:ext>
            </a:extLst>
          </p:cNvPr>
          <p:cNvPicPr>
            <a:picLocks noChangeAspect="1"/>
          </p:cNvPicPr>
          <p:nvPr/>
        </p:nvPicPr>
        <p:blipFill>
          <a:blip r:embed="rId3"/>
          <a:stretch>
            <a:fillRect/>
          </a:stretch>
        </p:blipFill>
        <p:spPr>
          <a:xfrm>
            <a:off x="766714" y="2017059"/>
            <a:ext cx="10658571" cy="4020671"/>
          </a:xfrm>
          <a:prstGeom prst="rect">
            <a:avLst/>
          </a:prstGeom>
        </p:spPr>
      </p:pic>
    </p:spTree>
    <p:extLst>
      <p:ext uri="{BB962C8B-B14F-4D97-AF65-F5344CB8AC3E}">
        <p14:creationId xmlns:p14="http://schemas.microsoft.com/office/powerpoint/2010/main" val="3558668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Method</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p:txBody>
          <a:bodyPr/>
          <a:lstStyle/>
          <a:p>
            <a:r>
              <a:rPr lang="en-US" altLang="zh-CN" dirty="0"/>
              <a:t>Collaborative Class Conditional GAN (</a:t>
            </a:r>
            <a:r>
              <a:rPr lang="en-US" altLang="zh-CN" dirty="0">
                <a:solidFill>
                  <a:srgbClr val="FF0000"/>
                </a:solidFill>
              </a:rPr>
              <a:t>Generation</a:t>
            </a:r>
            <a:r>
              <a:rPr lang="en-US" altLang="zh-CN" dirty="0"/>
              <a:t>)</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dirty="0"/>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54</a:t>
            </a:fld>
            <a:endParaRPr lang="en-US" dirty="0"/>
          </a:p>
        </p:txBody>
      </p:sp>
      <p:pic>
        <p:nvPicPr>
          <p:cNvPr id="6" name="图片 5">
            <a:extLst>
              <a:ext uri="{FF2B5EF4-FFF2-40B4-BE49-F238E27FC236}">
                <a16:creationId xmlns:a16="http://schemas.microsoft.com/office/drawing/2014/main" id="{BDA226BC-1C9B-433F-91DC-C3E232C22EAE}"/>
              </a:ext>
            </a:extLst>
          </p:cNvPr>
          <p:cNvPicPr>
            <a:picLocks noChangeAspect="1"/>
          </p:cNvPicPr>
          <p:nvPr/>
        </p:nvPicPr>
        <p:blipFill>
          <a:blip r:embed="rId3"/>
          <a:stretch>
            <a:fillRect/>
          </a:stretch>
        </p:blipFill>
        <p:spPr>
          <a:xfrm>
            <a:off x="731747" y="2545335"/>
            <a:ext cx="7315200" cy="3721321"/>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5331842-CE77-4DA8-8441-4B79BACC4E00}"/>
                  </a:ext>
                </a:extLst>
              </p:cNvPr>
              <p:cNvSpPr txBox="1"/>
              <p:nvPr/>
            </p:nvSpPr>
            <p:spPr>
              <a:xfrm>
                <a:off x="7557960" y="3199225"/>
                <a:ext cx="3418199" cy="4933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r>
                                <a:rPr lang="en-US" altLang="zh-CN" sz="2000" b="0" i="1" smtClean="0">
                                  <a:latin typeface="Cambria Math" panose="02040503050406030204" pitchFamily="18" charset="0"/>
                                </a:rPr>
                                <m:t>𝐺</m:t>
                              </m:r>
                            </m:lim>
                          </m:limLow>
                        </m:fName>
                        <m:e>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r>
                                    <a:rPr lang="en-US" altLang="zh-CN" sz="2000" b="0" i="1" smtClean="0">
                                      <a:latin typeface="Cambria Math" panose="02040503050406030204" pitchFamily="18" charset="0"/>
                                    </a:rPr>
                                    <m:t>𝐷</m:t>
                                  </m:r>
                                </m:lim>
                              </m:limLow>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ℓ</m:t>
                                  </m:r>
                                </m:e>
                                <m:sub>
                                  <m:r>
                                    <a:rPr lang="en-US" altLang="zh-CN" sz="2000" b="0" i="1" smtClean="0">
                                      <a:latin typeface="Cambria Math" panose="02040503050406030204" pitchFamily="18" charset="0"/>
                                    </a:rPr>
                                    <m:t>𝑎𝑑𝑣</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ℓ</m:t>
                                  </m:r>
                                </m:e>
                                <m:sub>
                                  <m:r>
                                    <a:rPr lang="en-US" altLang="zh-CN" sz="2000" b="0" i="1" smtClean="0">
                                      <a:latin typeface="Cambria Math" panose="02040503050406030204" pitchFamily="18" charset="0"/>
                                    </a:rPr>
                                    <m:t>𝑠𝑒𝑚</m:t>
                                  </m:r>
                                </m:sub>
                              </m:sSub>
                            </m:e>
                          </m:func>
                        </m:e>
                      </m:func>
                    </m:oMath>
                  </m:oMathPara>
                </a14:m>
                <a:endParaRPr lang="zh-CN" altLang="en-US" sz="2000" dirty="0"/>
              </a:p>
            </p:txBody>
          </p:sp>
        </mc:Choice>
        <mc:Fallback xmlns="">
          <p:sp>
            <p:nvSpPr>
              <p:cNvPr id="9" name="文本框 8">
                <a:extLst>
                  <a:ext uri="{FF2B5EF4-FFF2-40B4-BE49-F238E27FC236}">
                    <a16:creationId xmlns:a16="http://schemas.microsoft.com/office/drawing/2014/main" id="{45331842-CE77-4DA8-8441-4B79BACC4E00}"/>
                  </a:ext>
                </a:extLst>
              </p:cNvPr>
              <p:cNvSpPr txBox="1">
                <a:spLocks noRot="1" noChangeAspect="1" noMove="1" noResize="1" noEditPoints="1" noAdjustHandles="1" noChangeArrowheads="1" noChangeShapeType="1" noTextEdit="1"/>
              </p:cNvSpPr>
              <p:nvPr/>
            </p:nvSpPr>
            <p:spPr>
              <a:xfrm>
                <a:off x="7557960" y="3199225"/>
                <a:ext cx="3418199" cy="493340"/>
              </a:xfrm>
              <a:prstGeom prst="rect">
                <a:avLst/>
              </a:prstGeom>
              <a:blipFill>
                <a:blip r:embed="rId4"/>
                <a:stretch>
                  <a:fillRect b="-24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C4F2BFE-0E2A-4704-94F6-FCED6D7E276D}"/>
                  </a:ext>
                </a:extLst>
              </p:cNvPr>
              <p:cNvSpPr txBox="1"/>
              <p:nvPr/>
            </p:nvSpPr>
            <p:spPr>
              <a:xfrm>
                <a:off x="8046947" y="4134313"/>
                <a:ext cx="4006662" cy="4242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ℓ</m:t>
                          </m:r>
                        </m:e>
                        <m:sub>
                          <m:r>
                            <a:rPr lang="en-US" altLang="zh-CN" sz="2000" b="0" i="1" smtClean="0">
                              <a:latin typeface="Cambria Math" panose="02040503050406030204" pitchFamily="18" charset="0"/>
                            </a:rPr>
                            <m:t>𝑠𝑒𝑚</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𝔼</m:t>
                          </m:r>
                        </m:e>
                        <m:sub>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𝑧</m:t>
                          </m:r>
                          <m:r>
                            <a:rPr lang="en-US" altLang="zh-CN" sz="2000" i="1">
                              <a:latin typeface="Cambria Math" panose="02040503050406030204" pitchFamily="18" charset="0"/>
                            </a:rPr>
                            <m:t> </m:t>
                          </m:r>
                        </m:sub>
                      </m:sSub>
                      <m:r>
                        <a:rPr lang="en-US" altLang="zh-CN" sz="2000" i="1">
                          <a:latin typeface="Cambria Math" panose="02040503050406030204" pitchFamily="18" charset="0"/>
                        </a:rPr>
                        <m:t>[−</m:t>
                      </m:r>
                      <m:r>
                        <a:rPr lang="en-US" altLang="zh-CN" sz="2000" i="1">
                          <a:latin typeface="Cambria Math" panose="02040503050406030204" pitchFamily="18" charset="0"/>
                        </a:rPr>
                        <m:t>𝑦</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log</m:t>
                          </m:r>
                        </m:fName>
                        <m:e>
                          <m:r>
                            <a:rPr lang="en-US" altLang="zh-CN" sz="2000" i="1">
                              <a:latin typeface="Cambria Math" panose="02040503050406030204" pitchFamily="18" charset="0"/>
                            </a:rPr>
                            <m:t>𝐶</m:t>
                          </m:r>
                          <m:r>
                            <a:rPr lang="en-US" altLang="zh-CN" sz="2000" i="1">
                              <a:latin typeface="Cambria Math" panose="02040503050406030204" pitchFamily="18" charset="0"/>
                            </a:rPr>
                            <m:t>(</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e>
                      </m:func>
                      <m:r>
                        <a:rPr lang="en-US" altLang="zh-CN" sz="2000" i="1">
                          <a:latin typeface="Cambria Math" panose="02040503050406030204" pitchFamily="18" charset="0"/>
                        </a:rPr>
                        <m:t>]</m:t>
                      </m:r>
                    </m:oMath>
                  </m:oMathPara>
                </a14:m>
                <a:endParaRPr lang="zh-CN" altLang="en-US" sz="2000" dirty="0"/>
              </a:p>
            </p:txBody>
          </p:sp>
        </mc:Choice>
        <mc:Fallback xmlns="">
          <p:sp>
            <p:nvSpPr>
              <p:cNvPr id="10" name="文本框 9">
                <a:extLst>
                  <a:ext uri="{FF2B5EF4-FFF2-40B4-BE49-F238E27FC236}">
                    <a16:creationId xmlns:a16="http://schemas.microsoft.com/office/drawing/2014/main" id="{DC4F2BFE-0E2A-4704-94F6-FCED6D7E276D}"/>
                  </a:ext>
                </a:extLst>
              </p:cNvPr>
              <p:cNvSpPr txBox="1">
                <a:spLocks noRot="1" noChangeAspect="1" noMove="1" noResize="1" noEditPoints="1" noAdjustHandles="1" noChangeArrowheads="1" noChangeShapeType="1" noTextEdit="1"/>
              </p:cNvSpPr>
              <p:nvPr/>
            </p:nvSpPr>
            <p:spPr>
              <a:xfrm>
                <a:off x="8046947" y="4134313"/>
                <a:ext cx="4006662" cy="424283"/>
              </a:xfrm>
              <a:prstGeom prst="rect">
                <a:avLst/>
              </a:prstGeom>
              <a:blipFill>
                <a:blip r:embed="rId5"/>
                <a:stretch>
                  <a:fillRect b="-1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03866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Method</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p:txBody>
          <a:bodyPr/>
          <a:lstStyle/>
          <a:p>
            <a:r>
              <a:rPr lang="en-US" altLang="zh-CN" dirty="0"/>
              <a:t>Collaborative Class Conditional GAN (</a:t>
            </a:r>
            <a:r>
              <a:rPr lang="en-US" altLang="zh-CN" dirty="0">
                <a:solidFill>
                  <a:srgbClr val="FF0000"/>
                </a:solidFill>
              </a:rPr>
              <a:t>Adaptation</a:t>
            </a:r>
            <a:r>
              <a:rPr lang="en-US" altLang="zh-CN" dirty="0"/>
              <a:t>)</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dirty="0"/>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55</a:t>
            </a:fld>
            <a:endParaRPr lang="en-US" dirty="0"/>
          </a:p>
        </p:txBody>
      </p:sp>
      <p:pic>
        <p:nvPicPr>
          <p:cNvPr id="6" name="图片 5">
            <a:extLst>
              <a:ext uri="{FF2B5EF4-FFF2-40B4-BE49-F238E27FC236}">
                <a16:creationId xmlns:a16="http://schemas.microsoft.com/office/drawing/2014/main" id="{BDA226BC-1C9B-433F-91DC-C3E232C22EAE}"/>
              </a:ext>
            </a:extLst>
          </p:cNvPr>
          <p:cNvPicPr>
            <a:picLocks noChangeAspect="1"/>
          </p:cNvPicPr>
          <p:nvPr/>
        </p:nvPicPr>
        <p:blipFill>
          <a:blip r:embed="rId3"/>
          <a:stretch>
            <a:fillRect/>
          </a:stretch>
        </p:blipFill>
        <p:spPr>
          <a:xfrm>
            <a:off x="731747" y="2545335"/>
            <a:ext cx="7315200" cy="3721321"/>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F2F8F5B-C216-4BE9-806B-07A3527AA494}"/>
                  </a:ext>
                </a:extLst>
              </p:cNvPr>
              <p:cNvSpPr txBox="1"/>
              <p:nvPr/>
            </p:nvSpPr>
            <p:spPr>
              <a:xfrm>
                <a:off x="8046947" y="3688268"/>
                <a:ext cx="3722431" cy="4596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ℓ</m:t>
                          </m:r>
                        </m:e>
                        <m:sub>
                          <m:r>
                            <a:rPr lang="en-US" altLang="zh-CN" sz="2000" b="0" i="1" smtClean="0">
                              <a:latin typeface="Cambria Math" panose="02040503050406030204" pitchFamily="18" charset="0"/>
                            </a:rPr>
                            <m:t>𝑔𝑒𝑛</m:t>
                          </m:r>
                        </m:sub>
                      </m:sSub>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𝔼</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𝑔</m:t>
                              </m:r>
                            </m:sub>
                          </m:sSub>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 </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log</m:t>
                          </m:r>
                        </m:fName>
                        <m:e>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𝑔</m:t>
                              </m:r>
                            </m:sub>
                          </m:sSub>
                          <m:r>
                            <a:rPr lang="en-US" altLang="zh-CN" sz="2000" b="0" i="1" smtClean="0">
                              <a:latin typeface="Cambria Math" panose="02040503050406030204" pitchFamily="18" charset="0"/>
                            </a:rPr>
                            <m:t>)</m:t>
                          </m:r>
                        </m:e>
                      </m:func>
                      <m:r>
                        <a:rPr lang="en-US" altLang="zh-CN" sz="2000" b="0" i="1" smtClean="0">
                          <a:latin typeface="Cambria Math" panose="02040503050406030204" pitchFamily="18" charset="0"/>
                        </a:rPr>
                        <m:t>] </m:t>
                      </m:r>
                    </m:oMath>
                  </m:oMathPara>
                </a14:m>
                <a:endParaRPr lang="zh-CN" altLang="en-US" sz="2000" dirty="0"/>
              </a:p>
            </p:txBody>
          </p:sp>
        </mc:Choice>
        <mc:Fallback xmlns="">
          <p:sp>
            <p:nvSpPr>
              <p:cNvPr id="7" name="文本框 6">
                <a:extLst>
                  <a:ext uri="{FF2B5EF4-FFF2-40B4-BE49-F238E27FC236}">
                    <a16:creationId xmlns:a16="http://schemas.microsoft.com/office/drawing/2014/main" id="{6F2F8F5B-C216-4BE9-806B-07A3527AA494}"/>
                  </a:ext>
                </a:extLst>
              </p:cNvPr>
              <p:cNvSpPr txBox="1">
                <a:spLocks noRot="1" noChangeAspect="1" noMove="1" noResize="1" noEditPoints="1" noAdjustHandles="1" noChangeArrowheads="1" noChangeShapeType="1" noTextEdit="1"/>
              </p:cNvSpPr>
              <p:nvPr/>
            </p:nvSpPr>
            <p:spPr>
              <a:xfrm>
                <a:off x="8046947" y="3688268"/>
                <a:ext cx="3722431" cy="459678"/>
              </a:xfrm>
              <a:prstGeom prst="rect">
                <a:avLst/>
              </a:prstGeom>
              <a:blipFill>
                <a:blip r:embed="rId4"/>
                <a:stretch>
                  <a:fillRect b="-2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8D7E317-AD50-4AD0-BB47-7CA4F8D57AD8}"/>
                  </a:ext>
                </a:extLst>
              </p:cNvPr>
              <p:cNvSpPr txBox="1"/>
              <p:nvPr/>
            </p:nvSpPr>
            <p:spPr>
              <a:xfrm>
                <a:off x="7974807" y="4422632"/>
                <a:ext cx="2954294" cy="4501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ℓ</m:t>
                          </m:r>
                        </m:e>
                        <m:sub>
                          <m:r>
                            <a:rPr lang="en-US" altLang="zh-CN" sz="2000" b="0" i="1" smtClean="0">
                              <a:latin typeface="Cambria Math" panose="02040503050406030204" pitchFamily="18" charset="0"/>
                            </a:rPr>
                            <m:t>𝑤𝑅𝑒𝑔</m:t>
                          </m:r>
                        </m:sub>
                      </m:sSub>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𝐶</m:t>
                              </m:r>
                            </m:sub>
                          </m:sSub>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𝑠</m:t>
                                  </m:r>
                                </m:sub>
                              </m:sSub>
                            </m:sub>
                          </m:sSub>
                        </m:e>
                      </m:d>
                    </m:oMath>
                  </m:oMathPara>
                </a14:m>
                <a:endParaRPr lang="zh-CN" altLang="en-US" sz="2000" dirty="0"/>
              </a:p>
            </p:txBody>
          </p:sp>
        </mc:Choice>
        <mc:Fallback xmlns="">
          <p:sp>
            <p:nvSpPr>
              <p:cNvPr id="8" name="文本框 7">
                <a:extLst>
                  <a:ext uri="{FF2B5EF4-FFF2-40B4-BE49-F238E27FC236}">
                    <a16:creationId xmlns:a16="http://schemas.microsoft.com/office/drawing/2014/main" id="{18D7E317-AD50-4AD0-BB47-7CA4F8D57AD8}"/>
                  </a:ext>
                </a:extLst>
              </p:cNvPr>
              <p:cNvSpPr txBox="1">
                <a:spLocks noRot="1" noChangeAspect="1" noMove="1" noResize="1" noEditPoints="1" noAdjustHandles="1" noChangeArrowheads="1" noChangeShapeType="1" noTextEdit="1"/>
              </p:cNvSpPr>
              <p:nvPr/>
            </p:nvSpPr>
            <p:spPr>
              <a:xfrm>
                <a:off x="7974807" y="4422632"/>
                <a:ext cx="2954294" cy="450188"/>
              </a:xfrm>
              <a:prstGeom prst="rect">
                <a:avLst/>
              </a:prstGeom>
              <a:blipFill>
                <a:blip r:embed="rId5"/>
                <a:stretch>
                  <a:fillRect b="-67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5331842-CE77-4DA8-8441-4B79BACC4E00}"/>
                  </a:ext>
                </a:extLst>
              </p:cNvPr>
              <p:cNvSpPr txBox="1"/>
              <p:nvPr/>
            </p:nvSpPr>
            <p:spPr>
              <a:xfrm>
                <a:off x="8153400" y="5182006"/>
                <a:ext cx="4050083" cy="7359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ℓ</m:t>
                          </m:r>
                        </m:e>
                        <m:sub>
                          <m:r>
                            <a:rPr lang="en-US" altLang="zh-CN" sz="2000" b="0" i="1" smtClean="0">
                              <a:latin typeface="Cambria Math" panose="02040503050406030204" pitchFamily="18" charset="0"/>
                            </a:rPr>
                            <m:t>𝑐𝑙𝑢𝑅𝑒𝑔</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𝔼</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sub>
                      </m:sSub>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𝐶</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e>
                          </m:d>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log</m:t>
                              </m:r>
                            </m:fName>
                            <m:e>
                              <m:r>
                                <a:rPr lang="en-US" altLang="zh-CN" sz="2000" b="0" i="1" smtClean="0">
                                  <a:latin typeface="Cambria Math" panose="02040503050406030204" pitchFamily="18" charset="0"/>
                                </a:rPr>
                                <m:t>𝐶</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e>
                              </m:d>
                            </m:e>
                          </m:func>
                        </m:e>
                      </m:d>
                    </m:oMath>
                    <m:oMath xmlns:m="http://schemas.openxmlformats.org/officeDocument/2006/math">
                      <m:r>
                        <a:rPr lang="en-US" altLang="zh-CN" sz="2000" b="0" i="1" smtClean="0">
                          <a:latin typeface="Cambria Math" panose="02040503050406030204" pitchFamily="18" charset="0"/>
                        </a:rPr>
                        <m:t>                 +[</m:t>
                      </m:r>
                      <m:r>
                        <m:rPr>
                          <m:sty m:val="p"/>
                        </m:rPr>
                        <a:rPr lang="en-US" altLang="zh-CN" sz="2000" b="0" i="1" smtClean="0">
                          <a:latin typeface="Cambria Math" panose="02040503050406030204" pitchFamily="18" charset="0"/>
                        </a:rPr>
                        <m:t>KL</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𝐶</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𝑟</m:t>
                          </m:r>
                        </m:e>
                      </m:acc>
                      <m:r>
                        <a:rPr lang="en-US" altLang="zh-CN" sz="2000" b="0" i="1" smtClean="0">
                          <a:latin typeface="Cambria Math" panose="02040503050406030204" pitchFamily="18" charset="0"/>
                        </a:rPr>
                        <m:t>))]</m:t>
                      </m:r>
                    </m:oMath>
                  </m:oMathPara>
                </a14:m>
                <a:endParaRPr lang="zh-CN" altLang="en-US" sz="2000" dirty="0"/>
              </a:p>
            </p:txBody>
          </p:sp>
        </mc:Choice>
        <mc:Fallback xmlns="">
          <p:sp>
            <p:nvSpPr>
              <p:cNvPr id="9" name="文本框 8">
                <a:extLst>
                  <a:ext uri="{FF2B5EF4-FFF2-40B4-BE49-F238E27FC236}">
                    <a16:creationId xmlns:a16="http://schemas.microsoft.com/office/drawing/2014/main" id="{45331842-CE77-4DA8-8441-4B79BACC4E00}"/>
                  </a:ext>
                </a:extLst>
              </p:cNvPr>
              <p:cNvSpPr txBox="1">
                <a:spLocks noRot="1" noChangeAspect="1" noMove="1" noResize="1" noEditPoints="1" noAdjustHandles="1" noChangeArrowheads="1" noChangeShapeType="1" noTextEdit="1"/>
              </p:cNvSpPr>
              <p:nvPr/>
            </p:nvSpPr>
            <p:spPr>
              <a:xfrm>
                <a:off x="8153400" y="5182006"/>
                <a:ext cx="4050083" cy="735907"/>
              </a:xfrm>
              <a:prstGeom prst="rect">
                <a:avLst/>
              </a:prstGeom>
              <a:blipFill>
                <a:blip r:embed="rId6"/>
                <a:stretch>
                  <a:fillRect b="-8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46089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25625"/>
            <a:ext cx="10515600" cy="4351338"/>
          </a:xfrm>
        </p:spPr>
        <p:txBody>
          <a:bodyPr/>
          <a:lstStyle/>
          <a:p>
            <a:r>
              <a:rPr lang="en-US" altLang="zh-CN" dirty="0"/>
              <a:t>Collaborative behavior</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dirty="0"/>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56</a:t>
            </a:fld>
            <a:endParaRPr lang="en-US" dirty="0"/>
          </a:p>
        </p:txBody>
      </p:sp>
      <p:pic>
        <p:nvPicPr>
          <p:cNvPr id="10" name="图片 9">
            <a:extLst>
              <a:ext uri="{FF2B5EF4-FFF2-40B4-BE49-F238E27FC236}">
                <a16:creationId xmlns:a16="http://schemas.microsoft.com/office/drawing/2014/main" id="{EFC95D15-09A7-484F-BC21-4B70B569A297}"/>
              </a:ext>
            </a:extLst>
          </p:cNvPr>
          <p:cNvPicPr>
            <a:picLocks noChangeAspect="1"/>
          </p:cNvPicPr>
          <p:nvPr/>
        </p:nvPicPr>
        <p:blipFill>
          <a:blip r:embed="rId3"/>
          <a:stretch>
            <a:fillRect/>
          </a:stretch>
        </p:blipFill>
        <p:spPr>
          <a:xfrm>
            <a:off x="866167" y="2689412"/>
            <a:ext cx="3172433" cy="3165288"/>
          </a:xfrm>
          <a:prstGeom prst="rect">
            <a:avLst/>
          </a:prstGeom>
        </p:spPr>
      </p:pic>
      <p:pic>
        <p:nvPicPr>
          <p:cNvPr id="11" name="图片 10">
            <a:extLst>
              <a:ext uri="{FF2B5EF4-FFF2-40B4-BE49-F238E27FC236}">
                <a16:creationId xmlns:a16="http://schemas.microsoft.com/office/drawing/2014/main" id="{8238A97A-3721-4256-9C78-473553F7CF56}"/>
              </a:ext>
            </a:extLst>
          </p:cNvPr>
          <p:cNvPicPr>
            <a:picLocks noChangeAspect="1"/>
          </p:cNvPicPr>
          <p:nvPr/>
        </p:nvPicPr>
        <p:blipFill>
          <a:blip r:embed="rId4"/>
          <a:stretch>
            <a:fillRect/>
          </a:stretch>
        </p:blipFill>
        <p:spPr>
          <a:xfrm>
            <a:off x="4290733" y="2689413"/>
            <a:ext cx="3158110" cy="3165288"/>
          </a:xfrm>
          <a:prstGeom prst="rect">
            <a:avLst/>
          </a:prstGeom>
        </p:spPr>
      </p:pic>
      <p:sp>
        <p:nvSpPr>
          <p:cNvPr id="12" name="文本框 11">
            <a:extLst>
              <a:ext uri="{FF2B5EF4-FFF2-40B4-BE49-F238E27FC236}">
                <a16:creationId xmlns:a16="http://schemas.microsoft.com/office/drawing/2014/main" id="{A5867941-F33D-46AD-8CFA-CEFC3A1C97ED}"/>
              </a:ext>
            </a:extLst>
          </p:cNvPr>
          <p:cNvSpPr txBox="1"/>
          <p:nvPr/>
        </p:nvSpPr>
        <p:spPr>
          <a:xfrm>
            <a:off x="866167" y="5854700"/>
            <a:ext cx="3158110"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(a) Before Adaptation</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17C81D2C-C770-4BFA-ACA8-8309C5935E3E}"/>
              </a:ext>
            </a:extLst>
          </p:cNvPr>
          <p:cNvSpPr txBox="1"/>
          <p:nvPr/>
        </p:nvSpPr>
        <p:spPr>
          <a:xfrm>
            <a:off x="4290733" y="5854700"/>
            <a:ext cx="3158110"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(b) After Adaptation</a:t>
            </a:r>
            <a:endParaRPr lang="zh-CN" altLang="en-US"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BDD3AFF1-0D89-4051-99E9-0869A6E40D01}"/>
              </a:ext>
            </a:extLst>
          </p:cNvPr>
          <p:cNvPicPr>
            <a:picLocks noChangeAspect="1"/>
          </p:cNvPicPr>
          <p:nvPr/>
        </p:nvPicPr>
        <p:blipFill>
          <a:blip r:embed="rId5"/>
          <a:stretch>
            <a:fillRect/>
          </a:stretch>
        </p:blipFill>
        <p:spPr>
          <a:xfrm>
            <a:off x="7715299" y="2626007"/>
            <a:ext cx="4056968" cy="3550956"/>
          </a:xfrm>
          <a:prstGeom prst="rect">
            <a:avLst/>
          </a:prstGeom>
        </p:spPr>
      </p:pic>
    </p:spTree>
    <p:extLst>
      <p:ext uri="{BB962C8B-B14F-4D97-AF65-F5344CB8AC3E}">
        <p14:creationId xmlns:p14="http://schemas.microsoft.com/office/powerpoint/2010/main" val="17266831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25625"/>
            <a:ext cx="10515600" cy="4351338"/>
          </a:xfrm>
        </p:spPr>
        <p:txBody>
          <a:bodyPr/>
          <a:lstStyle/>
          <a:p>
            <a:r>
              <a:rPr lang="en-US" altLang="zh-CN" dirty="0"/>
              <a:t>Adaptation results from synthetic domain to real domain</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dirty="0"/>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57</a:t>
            </a:fld>
            <a:endParaRPr lang="en-US" dirty="0"/>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124DA79B-96A6-44EE-B3BC-3D80674E8593}"/>
                  </a:ext>
                </a:extLst>
              </p:cNvPr>
              <p:cNvGraphicFramePr>
                <a:graphicFrameLocks noGrp="1"/>
              </p:cNvGraphicFramePr>
              <p:nvPr>
                <p:extLst>
                  <p:ext uri="{D42A27DB-BD31-4B8C-83A1-F6EECF244321}">
                    <p14:modId xmlns:p14="http://schemas.microsoft.com/office/powerpoint/2010/main" val="49004335"/>
                  </p:ext>
                </p:extLst>
              </p:nvPr>
            </p:nvGraphicFramePr>
            <p:xfrm>
              <a:off x="1867648" y="2614519"/>
              <a:ext cx="8127999" cy="3337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r>
                            <a:rPr lang="en-US" altLang="zh-CN" dirty="0">
                              <a:latin typeface="Times New Roman" panose="02020603050405020304" pitchFamily="18" charset="0"/>
                              <a:cs typeface="Times New Roman" panose="02020603050405020304" pitchFamily="18" charset="0"/>
                            </a:rPr>
                            <a:t>Method</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Syn.Digits</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SVHN</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Syn.Sign</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GTSRB</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46032388"/>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DANN</a:t>
                          </a:r>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91.1</a:t>
                          </a:r>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88.7</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DSN</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91.2</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93.1</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AssocDA</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91.8</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97.6</a:t>
                          </a:r>
                          <a:endParaRPr lang="zh-CN" altLang="en-US" sz="1800" kern="120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VADA</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94.8</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98.8</a:t>
                          </a:r>
                          <a:endParaRPr lang="zh-CN" altLang="en-US" sz="1800" kern="120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DIRT-T</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b="1" kern="1200" dirty="0">
                              <a:solidFill>
                                <a:schemeClr val="dk1"/>
                              </a:solidFill>
                              <a:latin typeface="Times New Roman" panose="02020603050405020304" pitchFamily="18" charset="0"/>
                              <a:ea typeface="+mn-ea"/>
                              <a:cs typeface="Times New Roman" panose="02020603050405020304" pitchFamily="18" charset="0"/>
                            </a:rPr>
                            <a:t>96.1</a:t>
                          </a:r>
                          <a:endParaRPr lang="zh-CN" altLang="en-US" sz="1800" b="1"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99.5</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0" dirty="0">
                              <a:latin typeface="Times New Roman" panose="02020603050405020304" pitchFamily="18" charset="0"/>
                              <a:cs typeface="Times New Roman" panose="02020603050405020304" pitchFamily="18" charset="0"/>
                            </a:rPr>
                            <a:t>Source-Only</a:t>
                          </a:r>
                          <a:endParaRPr lang="zh-CN" altLang="en-US" b="0"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0" dirty="0">
                              <a:latin typeface="Times New Roman" panose="02020603050405020304" pitchFamily="18" charset="0"/>
                              <a:cs typeface="Times New Roman" panose="02020603050405020304" pitchFamily="18" charset="0"/>
                            </a:rPr>
                            <a:t>86.2</a:t>
                          </a:r>
                          <a:endParaRPr lang="zh-CN" altLang="en-US" b="0"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0" dirty="0">
                              <a:latin typeface="Times New Roman" panose="02020603050405020304" pitchFamily="18" charset="0"/>
                              <a:cs typeface="Times New Roman" panose="02020603050405020304" pitchFamily="18" charset="0"/>
                            </a:rPr>
                            <a:t>78.3</a:t>
                          </a:r>
                          <a:endParaRPr lang="zh-CN" alt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0" dirty="0">
                              <a:latin typeface="Times New Roman" panose="02020603050405020304" pitchFamily="18" charset="0"/>
                              <a:cs typeface="Times New Roman" panose="02020603050405020304" pitchFamily="18" charset="0"/>
                            </a:rPr>
                            <a:t>3C-GAN (Ours)</a:t>
                          </a:r>
                          <a:endParaRPr lang="zh-CN" altLang="en-US" b="0"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0" dirty="0">
                              <a:latin typeface="Times New Roman" panose="02020603050405020304" pitchFamily="18" charset="0"/>
                              <a:cs typeface="Times New Roman" panose="02020603050405020304" pitchFamily="18" charset="0"/>
                            </a:rPr>
                            <a:t>95.9</a:t>
                          </a:r>
                          <a:endParaRPr lang="zh-CN" altLang="en-US" b="0"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1" dirty="0">
                              <a:latin typeface="Times New Roman" panose="02020603050405020304" pitchFamily="18" charset="0"/>
                              <a:cs typeface="Times New Roman" panose="02020603050405020304" pitchFamily="18" charset="0"/>
                            </a:rPr>
                            <a:t>99.6</a:t>
                          </a:r>
                          <a:endParaRPr lang="zh-CN" alt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8"/>
                      </a:ext>
                    </a:extLst>
                  </a:tr>
                </a:tbl>
              </a:graphicData>
            </a:graphic>
          </p:graphicFrame>
        </mc:Choice>
        <mc:Fallback xmlns="">
          <p:graphicFrame>
            <p:nvGraphicFramePr>
              <p:cNvPr id="6" name="表格 5">
                <a:extLst>
                  <a:ext uri="{FF2B5EF4-FFF2-40B4-BE49-F238E27FC236}">
                    <a16:creationId xmlns:a16="http://schemas.microsoft.com/office/drawing/2014/main" id="{124DA79B-96A6-44EE-B3BC-3D80674E8593}"/>
                  </a:ext>
                </a:extLst>
              </p:cNvPr>
              <p:cNvGraphicFramePr>
                <a:graphicFrameLocks noGrp="1"/>
              </p:cNvGraphicFramePr>
              <p:nvPr>
                <p:extLst>
                  <p:ext uri="{D42A27DB-BD31-4B8C-83A1-F6EECF244321}">
                    <p14:modId xmlns:p14="http://schemas.microsoft.com/office/powerpoint/2010/main" val="49004335"/>
                  </p:ext>
                </p:extLst>
              </p:nvPr>
            </p:nvGraphicFramePr>
            <p:xfrm>
              <a:off x="1867648" y="2614519"/>
              <a:ext cx="8127999" cy="3337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r>
                            <a:rPr lang="en-US" altLang="zh-CN" dirty="0">
                              <a:latin typeface="Times New Roman" panose="02020603050405020304" pitchFamily="18" charset="0"/>
                              <a:cs typeface="Times New Roman" panose="02020603050405020304" pitchFamily="18" charset="0"/>
                            </a:rPr>
                            <a:t>Method</a:t>
                          </a:r>
                          <a:endParaRPr lang="zh-CN" altLang="en-US"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3"/>
                          <a:stretch>
                            <a:fillRect l="-100450" t="-8197" r="-101126" b="-824590"/>
                          </a:stretch>
                        </a:blipFill>
                      </a:tcPr>
                    </a:tc>
                    <a:tc>
                      <a:txBody>
                        <a:bodyPr/>
                        <a:lstStyle/>
                        <a:p>
                          <a:endParaRPr lang="zh-CN"/>
                        </a:p>
                      </a:txBody>
                      <a:tcPr>
                        <a:blipFill>
                          <a:blip r:embed="rId3"/>
                          <a:stretch>
                            <a:fillRect l="-200000" t="-8197" r="-899" b="-824590"/>
                          </a:stretch>
                        </a:blipFill>
                      </a:tcPr>
                    </a:tc>
                    <a:extLst>
                      <a:ext uri="{0D108BD9-81ED-4DB2-BD59-A6C34878D82A}">
                        <a16:rowId xmlns:a16="http://schemas.microsoft.com/office/drawing/2014/main" val="746032388"/>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DANN</a:t>
                          </a:r>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91.1</a:t>
                          </a:r>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88.7</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DSN</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91.2</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93.1</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AssocDA</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91.8</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97.6</a:t>
                          </a:r>
                          <a:endParaRPr lang="zh-CN" altLang="en-US" sz="1800" kern="120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VADA</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94.8</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98.8</a:t>
                          </a:r>
                          <a:endParaRPr lang="zh-CN" altLang="en-US" sz="1800" kern="120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DIRT-T</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b="1" kern="1200" dirty="0">
                              <a:solidFill>
                                <a:schemeClr val="dk1"/>
                              </a:solidFill>
                              <a:latin typeface="Times New Roman" panose="02020603050405020304" pitchFamily="18" charset="0"/>
                              <a:ea typeface="+mn-ea"/>
                              <a:cs typeface="Times New Roman" panose="02020603050405020304" pitchFamily="18" charset="0"/>
                            </a:rPr>
                            <a:t>96.1</a:t>
                          </a:r>
                          <a:endParaRPr lang="zh-CN" altLang="en-US" sz="1800" b="1"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99.5</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0" dirty="0">
                              <a:latin typeface="Times New Roman" panose="02020603050405020304" pitchFamily="18" charset="0"/>
                              <a:cs typeface="Times New Roman" panose="02020603050405020304" pitchFamily="18" charset="0"/>
                            </a:rPr>
                            <a:t>Source-Only</a:t>
                          </a:r>
                          <a:endParaRPr lang="zh-CN" altLang="en-US" b="0"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0" dirty="0">
                              <a:latin typeface="Times New Roman" panose="02020603050405020304" pitchFamily="18" charset="0"/>
                              <a:cs typeface="Times New Roman" panose="02020603050405020304" pitchFamily="18" charset="0"/>
                            </a:rPr>
                            <a:t>86.2</a:t>
                          </a:r>
                          <a:endParaRPr lang="zh-CN" altLang="en-US" b="0"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0" dirty="0">
                              <a:latin typeface="Times New Roman" panose="02020603050405020304" pitchFamily="18" charset="0"/>
                              <a:cs typeface="Times New Roman" panose="02020603050405020304" pitchFamily="18" charset="0"/>
                            </a:rPr>
                            <a:t>78.3</a:t>
                          </a:r>
                          <a:endParaRPr lang="zh-CN" alt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0" dirty="0">
                              <a:latin typeface="Times New Roman" panose="02020603050405020304" pitchFamily="18" charset="0"/>
                              <a:cs typeface="Times New Roman" panose="02020603050405020304" pitchFamily="18" charset="0"/>
                            </a:rPr>
                            <a:t>3C-GAN (Ours)</a:t>
                          </a:r>
                          <a:endParaRPr lang="zh-CN" altLang="en-US" b="0"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0" dirty="0">
                              <a:latin typeface="Times New Roman" panose="02020603050405020304" pitchFamily="18" charset="0"/>
                              <a:cs typeface="Times New Roman" panose="02020603050405020304" pitchFamily="18" charset="0"/>
                            </a:rPr>
                            <a:t>95.9</a:t>
                          </a:r>
                          <a:endParaRPr lang="zh-CN" altLang="en-US" b="0"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1" dirty="0">
                              <a:latin typeface="Times New Roman" panose="02020603050405020304" pitchFamily="18" charset="0"/>
                              <a:cs typeface="Times New Roman" panose="02020603050405020304" pitchFamily="18" charset="0"/>
                            </a:rPr>
                            <a:t>99.6</a:t>
                          </a:r>
                          <a:endParaRPr lang="zh-CN" alt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8"/>
                      </a:ext>
                    </a:extLst>
                  </a:tr>
                </a:tbl>
              </a:graphicData>
            </a:graphic>
          </p:graphicFrame>
        </mc:Fallback>
      </mc:AlternateContent>
    </p:spTree>
    <p:extLst>
      <p:ext uri="{BB962C8B-B14F-4D97-AF65-F5344CB8AC3E}">
        <p14:creationId xmlns:p14="http://schemas.microsoft.com/office/powerpoint/2010/main" val="2654440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25625"/>
            <a:ext cx="10515600" cy="4351338"/>
          </a:xfrm>
        </p:spPr>
        <p:txBody>
          <a:bodyPr/>
          <a:lstStyle/>
          <a:p>
            <a:r>
              <a:rPr lang="en-US" altLang="zh-CN" dirty="0"/>
              <a:t>Visualization of the generator</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dirty="0"/>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58</a:t>
            </a:fld>
            <a:endParaRPr lang="en-US" dirty="0"/>
          </a:p>
        </p:txBody>
      </p:sp>
      <p:pic>
        <p:nvPicPr>
          <p:cNvPr id="7" name="图片 6">
            <a:extLst>
              <a:ext uri="{FF2B5EF4-FFF2-40B4-BE49-F238E27FC236}">
                <a16:creationId xmlns:a16="http://schemas.microsoft.com/office/drawing/2014/main" id="{3D0704B8-4323-4DF6-BF54-49D46C6AE564}"/>
              </a:ext>
            </a:extLst>
          </p:cNvPr>
          <p:cNvPicPr>
            <a:picLocks noChangeAspect="1"/>
          </p:cNvPicPr>
          <p:nvPr/>
        </p:nvPicPr>
        <p:blipFill>
          <a:blip r:embed="rId2"/>
          <a:stretch>
            <a:fillRect/>
          </a:stretch>
        </p:blipFill>
        <p:spPr>
          <a:xfrm>
            <a:off x="1862137" y="2662238"/>
            <a:ext cx="8467725" cy="3514725"/>
          </a:xfrm>
          <a:prstGeom prst="rect">
            <a:avLst/>
          </a:prstGeom>
        </p:spPr>
      </p:pic>
    </p:spTree>
    <p:extLst>
      <p:ext uri="{BB962C8B-B14F-4D97-AF65-F5344CB8AC3E}">
        <p14:creationId xmlns:p14="http://schemas.microsoft.com/office/powerpoint/2010/main" val="6048379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25625"/>
            <a:ext cx="10515600" cy="4351338"/>
          </a:xfrm>
        </p:spPr>
        <p:txBody>
          <a:bodyPr/>
          <a:lstStyle/>
          <a:p>
            <a:r>
              <a:rPr lang="en-US" altLang="zh-CN" dirty="0"/>
              <a:t>Adaptation results in Office31 dataset (based on ResNet50)</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dirty="0"/>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59</a:t>
            </a:fld>
            <a:endParaRPr lang="en-US" dirty="0"/>
          </a:p>
        </p:txBody>
      </p:sp>
      <p:pic>
        <p:nvPicPr>
          <p:cNvPr id="6" name="图片 5">
            <a:extLst>
              <a:ext uri="{FF2B5EF4-FFF2-40B4-BE49-F238E27FC236}">
                <a16:creationId xmlns:a16="http://schemas.microsoft.com/office/drawing/2014/main" id="{67C02006-02C7-4CE0-A9EC-7458A714B90F}"/>
              </a:ext>
            </a:extLst>
          </p:cNvPr>
          <p:cNvPicPr>
            <a:picLocks noChangeAspect="1"/>
          </p:cNvPicPr>
          <p:nvPr/>
        </p:nvPicPr>
        <p:blipFill>
          <a:blip r:embed="rId2"/>
          <a:stretch>
            <a:fillRect/>
          </a:stretch>
        </p:blipFill>
        <p:spPr>
          <a:xfrm>
            <a:off x="1107981" y="2391568"/>
            <a:ext cx="9524160" cy="3604889"/>
          </a:xfrm>
          <a:prstGeom prst="rect">
            <a:avLst/>
          </a:prstGeom>
        </p:spPr>
      </p:pic>
    </p:spTree>
    <p:extLst>
      <p:ext uri="{BB962C8B-B14F-4D97-AF65-F5344CB8AC3E}">
        <p14:creationId xmlns:p14="http://schemas.microsoft.com/office/powerpoint/2010/main" val="2867312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Domain Adaptation Scenarios</a:t>
            </a:r>
          </a:p>
        </p:txBody>
      </p:sp>
      <p:sp>
        <p:nvSpPr>
          <p:cNvPr id="3" name="Content Placeholder 2"/>
          <p:cNvSpPr>
            <a:spLocks noGrp="1"/>
          </p:cNvSpPr>
          <p:nvPr>
            <p:ph sz="half" idx="1"/>
          </p:nvPr>
        </p:nvSpPr>
        <p:spPr>
          <a:xfrm>
            <a:off x="838200" y="1825625"/>
            <a:ext cx="10515600" cy="4351655"/>
          </a:xfrm>
        </p:spPr>
        <p:txBody>
          <a:bodyPr>
            <a:normAutofit/>
          </a:bodyPr>
          <a:lstStyle/>
          <a:p>
            <a:r>
              <a:rPr lang="en-US" sz="2400" dirty="0"/>
              <a:t>In the image classification task (Source: MNIST and Target: MNIST-M):</a:t>
            </a:r>
          </a:p>
        </p:txBody>
      </p:sp>
      <p:sp>
        <p:nvSpPr>
          <p:cNvPr id="5" name="Footer Placeholder 4"/>
          <p:cNvSpPr>
            <a:spLocks noGrp="1"/>
          </p:cNvSpPr>
          <p:nvPr>
            <p:ph type="ftr" sz="quarter" idx="11"/>
          </p:nvPr>
        </p:nvSpPr>
        <p:spPr/>
        <p:txBody>
          <a:bodyPr/>
          <a:lstStyle/>
          <a:p>
            <a:r>
              <a:rPr lang="en-US" dirty="0"/>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6</a:t>
            </a:fld>
            <a:endParaRPr lang="en-US" dirty="0"/>
          </a:p>
        </p:txBody>
      </p:sp>
      <p:pic>
        <p:nvPicPr>
          <p:cNvPr id="7" name="Content Placeholder 6" descr="DA_examples"/>
          <p:cNvPicPr>
            <a:picLocks noGrp="1" noChangeAspect="1"/>
          </p:cNvPicPr>
          <p:nvPr>
            <p:ph sz="half" idx="2"/>
          </p:nvPr>
        </p:nvPicPr>
        <p:blipFill>
          <a:blip r:embed="rId2"/>
          <a:stretch>
            <a:fillRect/>
          </a:stretch>
        </p:blipFill>
        <p:spPr>
          <a:xfrm>
            <a:off x="1762760" y="2688590"/>
            <a:ext cx="8151495" cy="312737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975995"/>
          </a:xfrm>
        </p:spPr>
        <p:txBody>
          <a:bodyPr>
            <a:normAutofit/>
          </a:bodyPr>
          <a:lstStyle/>
          <a:p>
            <a:r>
              <a:rPr lang="en-US" dirty="0"/>
              <a:t>Outline</a:t>
            </a:r>
          </a:p>
        </p:txBody>
      </p:sp>
      <p:sp>
        <p:nvSpPr>
          <p:cNvPr id="3" name="Content Placeholder 2"/>
          <p:cNvSpPr>
            <a:spLocks noGrp="1"/>
          </p:cNvSpPr>
          <p:nvPr>
            <p:ph idx="1"/>
          </p:nvPr>
        </p:nvSpPr>
        <p:spPr>
          <a:xfrm>
            <a:off x="838200" y="1611630"/>
            <a:ext cx="10514965" cy="4610735"/>
          </a:xfrm>
        </p:spPr>
        <p:txBody>
          <a:bodyPr>
            <a:normAutofit fontScale="90000"/>
          </a:bodyPr>
          <a:lstStyle/>
          <a:p>
            <a:r>
              <a:rPr lang="en-US" dirty="0">
                <a:solidFill>
                  <a:schemeClr val="bg1">
                    <a:lumMod val="65000"/>
                  </a:schemeClr>
                </a:solidFill>
              </a:rPr>
              <a:t>Introduction to Domain Adaptation</a:t>
            </a:r>
          </a:p>
          <a:p>
            <a:endParaRPr lang="en-US" dirty="0"/>
          </a:p>
          <a:p>
            <a:r>
              <a:rPr lang="en-US" dirty="0">
                <a:solidFill>
                  <a:schemeClr val="bg1">
                    <a:lumMod val="65000"/>
                  </a:schemeClr>
                </a:solidFill>
              </a:rPr>
              <a:t>Main Idea for Recent Adaptation Works</a:t>
            </a:r>
          </a:p>
          <a:p>
            <a:endParaRPr lang="en-US" dirty="0">
              <a:solidFill>
                <a:schemeClr val="bg1">
                  <a:lumMod val="65000"/>
                </a:schemeClr>
              </a:solidFill>
            </a:endParaRPr>
          </a:p>
          <a:p>
            <a:r>
              <a:rPr lang="en-US" dirty="0">
                <a:solidFill>
                  <a:schemeClr val="bg1">
                    <a:lumMod val="65000"/>
                  </a:schemeClr>
                </a:solidFill>
              </a:rPr>
              <a:t>Proposed Works</a:t>
            </a:r>
          </a:p>
          <a:p>
            <a:pPr lvl="1"/>
            <a:r>
              <a:rPr lang="en-US" dirty="0">
                <a:solidFill>
                  <a:schemeClr val="bg1">
                    <a:lumMod val="65000"/>
                  </a:schemeClr>
                </a:solidFill>
              </a:rPr>
              <a:t>Cross Domain Semantic Feature Learning via Adversarial Adaptation Networks</a:t>
            </a:r>
          </a:p>
          <a:p>
            <a:pPr lvl="1"/>
            <a:r>
              <a:rPr lang="en-US" dirty="0">
                <a:solidFill>
                  <a:schemeClr val="bg1">
                    <a:lumMod val="65000"/>
                  </a:schemeClr>
                </a:solidFill>
                <a:sym typeface="+mn-ea"/>
              </a:rPr>
              <a:t>Simplified Unsupervised Image Translation for Semantic Segmentation Adaptation</a:t>
            </a:r>
          </a:p>
          <a:p>
            <a:pPr lvl="1"/>
            <a:r>
              <a:rPr lang="en-US" dirty="0">
                <a:solidFill>
                  <a:schemeClr val="bg1">
                    <a:lumMod val="65000"/>
                  </a:schemeClr>
                </a:solidFill>
              </a:rPr>
              <a:t>Generating Target Image-Label Pairs for Unsupervised Domain Adaptation</a:t>
            </a:r>
          </a:p>
          <a:p>
            <a:pPr lvl="1"/>
            <a:r>
              <a:rPr lang="en-US" dirty="0">
                <a:solidFill>
                  <a:schemeClr val="bg1">
                    <a:lumMod val="65000"/>
                  </a:schemeClr>
                </a:solidFill>
              </a:rPr>
              <a:t>Model Adaptation: Unsupervised Domain Adaptation without Source Data</a:t>
            </a:r>
          </a:p>
          <a:p>
            <a:pPr lvl="1"/>
            <a:endParaRPr lang="en-US" dirty="0">
              <a:solidFill>
                <a:schemeClr val="bg1">
                  <a:lumMod val="65000"/>
                </a:schemeClr>
              </a:solidFill>
            </a:endParaRPr>
          </a:p>
          <a:p>
            <a:pPr lvl="0"/>
            <a:r>
              <a:rPr lang="en-US" sz="2800" dirty="0"/>
              <a:t>Conclusions and Future Works</a:t>
            </a:r>
            <a:endParaRPr lang="en-US" dirty="0"/>
          </a:p>
          <a:p>
            <a:pPr lvl="1"/>
            <a:endParaRPr lang="en-US" dirty="0"/>
          </a:p>
          <a:p>
            <a:endParaRPr lang="en-US" dirty="0"/>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60</a:t>
            </a:fld>
            <a:endParaRPr lang="en-US" dirty="0"/>
          </a:p>
        </p:txBody>
      </p:sp>
    </p:spTree>
    <p:extLst>
      <p:ext uri="{BB962C8B-B14F-4D97-AF65-F5344CB8AC3E}">
        <p14:creationId xmlns:p14="http://schemas.microsoft.com/office/powerpoint/2010/main" val="3192572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t>Conclusions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96035"/>
            <a:ext cx="10515600" cy="4460314"/>
          </a:xfrm>
        </p:spPr>
        <p:txBody>
          <a:bodyPr>
            <a:normAutofit lnSpcReduction="10000"/>
          </a:bodyPr>
          <a:lstStyle/>
          <a:p>
            <a:r>
              <a:rPr lang="en-US" altLang="zh-CN" dirty="0"/>
              <a:t>We design a auto-encoder architecture via generation and transformation for maintaining semantic information during adaptation.</a:t>
            </a:r>
          </a:p>
          <a:p>
            <a:pPr lvl="1"/>
            <a:endParaRPr lang="en-US" altLang="zh-CN" dirty="0"/>
          </a:p>
          <a:p>
            <a:r>
              <a:rPr lang="en-US" altLang="zh-CN" dirty="0"/>
              <a:t>We propose a simplified one-way translation method for flexible adaptation on  semantic segmentation.</a:t>
            </a:r>
          </a:p>
          <a:p>
            <a:pPr lvl="1"/>
            <a:endParaRPr lang="en-US" altLang="zh-CN" dirty="0"/>
          </a:p>
          <a:p>
            <a:r>
              <a:rPr lang="en-US" altLang="zh-CN" dirty="0"/>
              <a:t>We introduce a Label2ImageDA approach to avoid cross-domain discrepancy reduction for challenging adaptation tasks.</a:t>
            </a:r>
          </a:p>
          <a:p>
            <a:pPr lvl="1"/>
            <a:endParaRPr lang="en-US" altLang="zh-CN" dirty="0"/>
          </a:p>
          <a:p>
            <a:r>
              <a:rPr lang="en-US" altLang="zh-CN" dirty="0"/>
              <a:t>We develop a collaborative learning scheme with GAN, which enables unsupervised domain adaptation without source data.</a:t>
            </a:r>
          </a:p>
          <a:p>
            <a:pPr lvl="1"/>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dirty="0"/>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61</a:t>
            </a:fld>
            <a:endParaRPr lang="en-US" dirty="0"/>
          </a:p>
        </p:txBody>
      </p:sp>
    </p:spTree>
    <p:extLst>
      <p:ext uri="{BB962C8B-B14F-4D97-AF65-F5344CB8AC3E}">
        <p14:creationId xmlns:p14="http://schemas.microsoft.com/office/powerpoint/2010/main" val="15456945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t>Future Works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96035"/>
            <a:ext cx="10515600" cy="4460314"/>
          </a:xfrm>
        </p:spPr>
        <p:txBody>
          <a:bodyPr>
            <a:normAutofit/>
          </a:bodyPr>
          <a:lstStyle/>
          <a:p>
            <a:r>
              <a:rPr lang="en-US" altLang="zh-CN" dirty="0"/>
              <a:t>Generation enhancement: We observe that higher quality generation often imply better adaptation performance. We aim to explore new architectures or objective functions to enhance generator.</a:t>
            </a:r>
          </a:p>
          <a:p>
            <a:endParaRPr lang="en-US" altLang="zh-CN" dirty="0"/>
          </a:p>
          <a:p>
            <a:r>
              <a:rPr lang="en-US" altLang="zh-CN" dirty="0"/>
              <a:t>Universal domain adaptation: We generally assume that two domains share the same label space. We would like to extend our works to more challenging adaptation settings, i.e., label spaces are different or there are multiple agnostic domains.</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dirty="0"/>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62</a:t>
            </a:fld>
            <a:endParaRPr lang="en-US" dirty="0"/>
          </a:p>
        </p:txBody>
      </p:sp>
    </p:spTree>
    <p:extLst>
      <p:ext uri="{BB962C8B-B14F-4D97-AF65-F5344CB8AC3E}">
        <p14:creationId xmlns:p14="http://schemas.microsoft.com/office/powerpoint/2010/main" val="15683514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t>Future Works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96035"/>
            <a:ext cx="10515600" cy="4460314"/>
          </a:xfrm>
        </p:spPr>
        <p:txBody>
          <a:bodyPr>
            <a:normAutofit/>
          </a:bodyPr>
          <a:lstStyle/>
          <a:p>
            <a:r>
              <a:rPr lang="en-US" altLang="zh-CN" dirty="0"/>
              <a:t>Various applications: We mainly focus on two visual tasks. We aim to explore or extend our works for many other tasks, i.e., object detection, face verification, etc.</a:t>
            </a:r>
          </a:p>
          <a:p>
            <a:endParaRPr lang="en-US" altLang="zh-CN" dirty="0"/>
          </a:p>
          <a:p>
            <a:r>
              <a:rPr lang="en-US" altLang="zh-CN" dirty="0"/>
              <a:t>Model generalization: Except for adaptation, we demonstrate that larger model or weights averaging technique can increase the performance by improving the generalization of the model. We would like to explore the idea of generalization within deep neural networks.</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dirty="0"/>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63</a:t>
            </a:fld>
            <a:endParaRPr lang="en-US" dirty="0"/>
          </a:p>
        </p:txBody>
      </p:sp>
    </p:spTree>
    <p:extLst>
      <p:ext uri="{BB962C8B-B14F-4D97-AF65-F5344CB8AC3E}">
        <p14:creationId xmlns:p14="http://schemas.microsoft.com/office/powerpoint/2010/main" val="272619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A93EC6-A7CD-4CA8-83D2-99B98A0D0A98}"/>
              </a:ext>
            </a:extLst>
          </p:cNvPr>
          <p:cNvSpPr>
            <a:spLocks noGrp="1"/>
          </p:cNvSpPr>
          <p:nvPr>
            <p:ph type="title"/>
          </p:nvPr>
        </p:nvSpPr>
        <p:spPr/>
        <p:txBody>
          <a:bodyPr/>
          <a:lstStyle/>
          <a:p>
            <a:r>
              <a:rPr lang="en-US" altLang="zh-CN" dirty="0"/>
              <a:t>Thanks, Q &amp; A</a:t>
            </a:r>
            <a:endParaRPr lang="zh-CN" altLang="en-US" dirty="0"/>
          </a:p>
        </p:txBody>
      </p:sp>
      <p:sp>
        <p:nvSpPr>
          <p:cNvPr id="4" name="页脚占位符 3">
            <a:extLst>
              <a:ext uri="{FF2B5EF4-FFF2-40B4-BE49-F238E27FC236}">
                <a16:creationId xmlns:a16="http://schemas.microsoft.com/office/drawing/2014/main" id="{E9699A9F-63D5-48C1-B8BA-DB23722D65C4}"/>
              </a:ext>
            </a:extLst>
          </p:cNvPr>
          <p:cNvSpPr>
            <a:spLocks noGrp="1"/>
          </p:cNvSpPr>
          <p:nvPr>
            <p:ph type="ftr" sz="quarter" idx="11"/>
          </p:nvPr>
        </p:nvSpPr>
        <p:spPr/>
        <p:txBody>
          <a:bodyPr/>
          <a:lstStyle/>
          <a:p>
            <a:r>
              <a:rPr lang="en-US" dirty="0"/>
              <a:t>oral examination</a:t>
            </a:r>
          </a:p>
        </p:txBody>
      </p:sp>
      <p:sp>
        <p:nvSpPr>
          <p:cNvPr id="5" name="灯片编号占位符 4">
            <a:extLst>
              <a:ext uri="{FF2B5EF4-FFF2-40B4-BE49-F238E27FC236}">
                <a16:creationId xmlns:a16="http://schemas.microsoft.com/office/drawing/2014/main" id="{7F132086-8211-4778-907C-E108D1DBCE3E}"/>
              </a:ext>
            </a:extLst>
          </p:cNvPr>
          <p:cNvSpPr>
            <a:spLocks noGrp="1"/>
          </p:cNvSpPr>
          <p:nvPr>
            <p:ph type="sldNum" sz="quarter" idx="12"/>
          </p:nvPr>
        </p:nvSpPr>
        <p:spPr/>
        <p:txBody>
          <a:bodyPr/>
          <a:lstStyle/>
          <a:p>
            <a:fld id="{9B618960-8005-486C-9A75-10CB2AAC16F9}" type="slidenum">
              <a:rPr lang="en-US" smtClean="0"/>
              <a:t>64</a:t>
            </a:fld>
            <a:endParaRPr lang="en-US" dirty="0"/>
          </a:p>
        </p:txBody>
      </p:sp>
    </p:spTree>
    <p:extLst>
      <p:ext uri="{BB962C8B-B14F-4D97-AF65-F5344CB8AC3E}">
        <p14:creationId xmlns:p14="http://schemas.microsoft.com/office/powerpoint/2010/main" val="12463144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240DA-58D0-4975-B416-A61D6E12B74D}"/>
              </a:ext>
            </a:extLst>
          </p:cNvPr>
          <p:cNvSpPr>
            <a:spLocks noGrp="1"/>
          </p:cNvSpPr>
          <p:nvPr>
            <p:ph type="title"/>
          </p:nvPr>
        </p:nvSpPr>
        <p:spPr/>
        <p:txBody>
          <a:bodyPr/>
          <a:lstStyle/>
          <a:p>
            <a:r>
              <a:rPr lang="en-US" altLang="zh-CN" dirty="0"/>
              <a:t>Appendix -- SUIT</a:t>
            </a:r>
            <a:endParaRPr lang="zh-CN" altLang="en-US" dirty="0"/>
          </a:p>
        </p:txBody>
      </p:sp>
      <p:sp>
        <p:nvSpPr>
          <p:cNvPr id="3" name="内容占位符 2">
            <a:extLst>
              <a:ext uri="{FF2B5EF4-FFF2-40B4-BE49-F238E27FC236}">
                <a16:creationId xmlns:a16="http://schemas.microsoft.com/office/drawing/2014/main" id="{3B7395FC-2218-45B4-B480-A8AFB98B9343}"/>
              </a:ext>
            </a:extLst>
          </p:cNvPr>
          <p:cNvSpPr>
            <a:spLocks noGrp="1"/>
          </p:cNvSpPr>
          <p:nvPr>
            <p:ph idx="1"/>
          </p:nvPr>
        </p:nvSpPr>
        <p:spPr/>
        <p:txBody>
          <a:bodyPr/>
          <a:lstStyle/>
          <a:p>
            <a:r>
              <a:rPr lang="en-US" altLang="zh-CN" dirty="0"/>
              <a:t>Generation comparison</a:t>
            </a:r>
            <a:endParaRPr lang="zh-CN" altLang="en-US" dirty="0"/>
          </a:p>
        </p:txBody>
      </p:sp>
      <p:sp>
        <p:nvSpPr>
          <p:cNvPr id="4" name="页脚占位符 3">
            <a:extLst>
              <a:ext uri="{FF2B5EF4-FFF2-40B4-BE49-F238E27FC236}">
                <a16:creationId xmlns:a16="http://schemas.microsoft.com/office/drawing/2014/main" id="{1ED4BECB-F4CD-4BBC-87EE-61D70C029A78}"/>
              </a:ext>
            </a:extLst>
          </p:cNvPr>
          <p:cNvSpPr>
            <a:spLocks noGrp="1"/>
          </p:cNvSpPr>
          <p:nvPr>
            <p:ph type="ftr" sz="quarter" idx="11"/>
          </p:nvPr>
        </p:nvSpPr>
        <p:spPr/>
        <p:txBody>
          <a:bodyPr/>
          <a:lstStyle/>
          <a:p>
            <a:r>
              <a:rPr lang="en-US"/>
              <a:t>oral examination</a:t>
            </a:r>
            <a:endParaRPr lang="en-US" dirty="0"/>
          </a:p>
        </p:txBody>
      </p:sp>
      <p:sp>
        <p:nvSpPr>
          <p:cNvPr id="5" name="灯片编号占位符 4">
            <a:extLst>
              <a:ext uri="{FF2B5EF4-FFF2-40B4-BE49-F238E27FC236}">
                <a16:creationId xmlns:a16="http://schemas.microsoft.com/office/drawing/2014/main" id="{107ECD65-EF92-4141-AD8B-8C6A3496DD7A}"/>
              </a:ext>
            </a:extLst>
          </p:cNvPr>
          <p:cNvSpPr>
            <a:spLocks noGrp="1"/>
          </p:cNvSpPr>
          <p:nvPr>
            <p:ph type="sldNum" sz="quarter" idx="12"/>
          </p:nvPr>
        </p:nvSpPr>
        <p:spPr/>
        <p:txBody>
          <a:bodyPr/>
          <a:lstStyle/>
          <a:p>
            <a:fld id="{9B618960-8005-486C-9A75-10CB2AAC16F9}" type="slidenum">
              <a:rPr lang="en-US" smtClean="0"/>
              <a:t>65</a:t>
            </a:fld>
            <a:endParaRPr lang="en-US" dirty="0"/>
          </a:p>
        </p:txBody>
      </p:sp>
      <p:pic>
        <p:nvPicPr>
          <p:cNvPr id="6" name="图片 5">
            <a:extLst>
              <a:ext uri="{FF2B5EF4-FFF2-40B4-BE49-F238E27FC236}">
                <a16:creationId xmlns:a16="http://schemas.microsoft.com/office/drawing/2014/main" id="{C39B9227-E70D-46D7-9F50-16D5CC8F2329}"/>
              </a:ext>
            </a:extLst>
          </p:cNvPr>
          <p:cNvPicPr>
            <a:picLocks noChangeAspect="1"/>
          </p:cNvPicPr>
          <p:nvPr/>
        </p:nvPicPr>
        <p:blipFill>
          <a:blip r:embed="rId2"/>
          <a:stretch>
            <a:fillRect/>
          </a:stretch>
        </p:blipFill>
        <p:spPr>
          <a:xfrm>
            <a:off x="2792324" y="2691493"/>
            <a:ext cx="6607352" cy="3575163"/>
          </a:xfrm>
          <a:prstGeom prst="rect">
            <a:avLst/>
          </a:prstGeom>
        </p:spPr>
      </p:pic>
    </p:spTree>
    <p:extLst>
      <p:ext uri="{BB962C8B-B14F-4D97-AF65-F5344CB8AC3E}">
        <p14:creationId xmlns:p14="http://schemas.microsoft.com/office/powerpoint/2010/main" val="27346331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240DA-58D0-4975-B416-A61D6E12B74D}"/>
              </a:ext>
            </a:extLst>
          </p:cNvPr>
          <p:cNvSpPr>
            <a:spLocks noGrp="1"/>
          </p:cNvSpPr>
          <p:nvPr>
            <p:ph type="title"/>
          </p:nvPr>
        </p:nvSpPr>
        <p:spPr/>
        <p:txBody>
          <a:bodyPr/>
          <a:lstStyle/>
          <a:p>
            <a:r>
              <a:rPr lang="en-US" altLang="zh-CN" dirty="0"/>
              <a:t>Appendix -- SUIT</a:t>
            </a:r>
            <a:endParaRPr lang="zh-CN" altLang="en-US" dirty="0"/>
          </a:p>
        </p:txBody>
      </p:sp>
      <p:sp>
        <p:nvSpPr>
          <p:cNvPr id="3" name="内容占位符 2">
            <a:extLst>
              <a:ext uri="{FF2B5EF4-FFF2-40B4-BE49-F238E27FC236}">
                <a16:creationId xmlns:a16="http://schemas.microsoft.com/office/drawing/2014/main" id="{3B7395FC-2218-45B4-B480-A8AFB98B9343}"/>
              </a:ext>
            </a:extLst>
          </p:cNvPr>
          <p:cNvSpPr>
            <a:spLocks noGrp="1"/>
          </p:cNvSpPr>
          <p:nvPr>
            <p:ph idx="1"/>
          </p:nvPr>
        </p:nvSpPr>
        <p:spPr/>
        <p:txBody>
          <a:bodyPr/>
          <a:lstStyle/>
          <a:p>
            <a:r>
              <a:rPr lang="en-US" altLang="zh-CN" dirty="0"/>
              <a:t>Performance of model average</a:t>
            </a:r>
            <a:endParaRPr lang="zh-CN" altLang="en-US" dirty="0"/>
          </a:p>
        </p:txBody>
      </p:sp>
      <p:sp>
        <p:nvSpPr>
          <p:cNvPr id="4" name="页脚占位符 3">
            <a:extLst>
              <a:ext uri="{FF2B5EF4-FFF2-40B4-BE49-F238E27FC236}">
                <a16:creationId xmlns:a16="http://schemas.microsoft.com/office/drawing/2014/main" id="{1ED4BECB-F4CD-4BBC-87EE-61D70C029A78}"/>
              </a:ext>
            </a:extLst>
          </p:cNvPr>
          <p:cNvSpPr>
            <a:spLocks noGrp="1"/>
          </p:cNvSpPr>
          <p:nvPr>
            <p:ph type="ftr" sz="quarter" idx="11"/>
          </p:nvPr>
        </p:nvSpPr>
        <p:spPr/>
        <p:txBody>
          <a:bodyPr/>
          <a:lstStyle/>
          <a:p>
            <a:r>
              <a:rPr lang="en-US"/>
              <a:t>oral examination</a:t>
            </a:r>
            <a:endParaRPr lang="en-US" dirty="0"/>
          </a:p>
        </p:txBody>
      </p:sp>
      <p:sp>
        <p:nvSpPr>
          <p:cNvPr id="5" name="灯片编号占位符 4">
            <a:extLst>
              <a:ext uri="{FF2B5EF4-FFF2-40B4-BE49-F238E27FC236}">
                <a16:creationId xmlns:a16="http://schemas.microsoft.com/office/drawing/2014/main" id="{107ECD65-EF92-4141-AD8B-8C6A3496DD7A}"/>
              </a:ext>
            </a:extLst>
          </p:cNvPr>
          <p:cNvSpPr>
            <a:spLocks noGrp="1"/>
          </p:cNvSpPr>
          <p:nvPr>
            <p:ph type="sldNum" sz="quarter" idx="12"/>
          </p:nvPr>
        </p:nvSpPr>
        <p:spPr/>
        <p:txBody>
          <a:bodyPr/>
          <a:lstStyle/>
          <a:p>
            <a:fld id="{9B618960-8005-486C-9A75-10CB2AAC16F9}" type="slidenum">
              <a:rPr lang="en-US" smtClean="0"/>
              <a:t>66</a:t>
            </a:fld>
            <a:endParaRPr lang="en-US" dirty="0"/>
          </a:p>
        </p:txBody>
      </p:sp>
      <p:pic>
        <p:nvPicPr>
          <p:cNvPr id="6" name="图片 5">
            <a:extLst>
              <a:ext uri="{FF2B5EF4-FFF2-40B4-BE49-F238E27FC236}">
                <a16:creationId xmlns:a16="http://schemas.microsoft.com/office/drawing/2014/main" id="{45B7C6B2-A619-4525-9876-09F0B1370E6B}"/>
              </a:ext>
            </a:extLst>
          </p:cNvPr>
          <p:cNvPicPr>
            <a:picLocks noChangeAspect="1"/>
          </p:cNvPicPr>
          <p:nvPr/>
        </p:nvPicPr>
        <p:blipFill>
          <a:blip r:embed="rId2"/>
          <a:stretch>
            <a:fillRect/>
          </a:stretch>
        </p:blipFill>
        <p:spPr>
          <a:xfrm>
            <a:off x="1452562" y="2451100"/>
            <a:ext cx="9286875" cy="3905250"/>
          </a:xfrm>
          <a:prstGeom prst="rect">
            <a:avLst/>
          </a:prstGeom>
        </p:spPr>
      </p:pic>
    </p:spTree>
    <p:extLst>
      <p:ext uri="{BB962C8B-B14F-4D97-AF65-F5344CB8AC3E}">
        <p14:creationId xmlns:p14="http://schemas.microsoft.com/office/powerpoint/2010/main" val="42348379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240DA-58D0-4975-B416-A61D6E12B74D}"/>
              </a:ext>
            </a:extLst>
          </p:cNvPr>
          <p:cNvSpPr>
            <a:spLocks noGrp="1"/>
          </p:cNvSpPr>
          <p:nvPr>
            <p:ph type="title"/>
          </p:nvPr>
        </p:nvSpPr>
        <p:spPr/>
        <p:txBody>
          <a:bodyPr/>
          <a:lstStyle/>
          <a:p>
            <a:r>
              <a:rPr lang="en-US" altLang="zh-CN" dirty="0"/>
              <a:t>Appendix – Label2Image-DA</a:t>
            </a:r>
            <a:endParaRPr lang="zh-CN" altLang="en-US" dirty="0"/>
          </a:p>
        </p:txBody>
      </p:sp>
      <p:sp>
        <p:nvSpPr>
          <p:cNvPr id="3" name="内容占位符 2">
            <a:extLst>
              <a:ext uri="{FF2B5EF4-FFF2-40B4-BE49-F238E27FC236}">
                <a16:creationId xmlns:a16="http://schemas.microsoft.com/office/drawing/2014/main" id="{3B7395FC-2218-45B4-B480-A8AFB98B9343}"/>
              </a:ext>
            </a:extLst>
          </p:cNvPr>
          <p:cNvSpPr>
            <a:spLocks noGrp="1"/>
          </p:cNvSpPr>
          <p:nvPr>
            <p:ph idx="1"/>
          </p:nvPr>
        </p:nvSpPr>
        <p:spPr/>
        <p:txBody>
          <a:bodyPr/>
          <a:lstStyle/>
          <a:p>
            <a:r>
              <a:rPr lang="en-US" altLang="zh-CN" dirty="0"/>
              <a:t>Ablation studies</a:t>
            </a:r>
            <a:endParaRPr lang="zh-CN" altLang="en-US" dirty="0"/>
          </a:p>
        </p:txBody>
      </p:sp>
      <p:sp>
        <p:nvSpPr>
          <p:cNvPr id="4" name="页脚占位符 3">
            <a:extLst>
              <a:ext uri="{FF2B5EF4-FFF2-40B4-BE49-F238E27FC236}">
                <a16:creationId xmlns:a16="http://schemas.microsoft.com/office/drawing/2014/main" id="{1ED4BECB-F4CD-4BBC-87EE-61D70C029A78}"/>
              </a:ext>
            </a:extLst>
          </p:cNvPr>
          <p:cNvSpPr>
            <a:spLocks noGrp="1"/>
          </p:cNvSpPr>
          <p:nvPr>
            <p:ph type="ftr" sz="quarter" idx="11"/>
          </p:nvPr>
        </p:nvSpPr>
        <p:spPr/>
        <p:txBody>
          <a:bodyPr/>
          <a:lstStyle/>
          <a:p>
            <a:r>
              <a:rPr lang="en-US"/>
              <a:t>oral examination</a:t>
            </a:r>
            <a:endParaRPr lang="en-US" dirty="0"/>
          </a:p>
        </p:txBody>
      </p:sp>
      <p:sp>
        <p:nvSpPr>
          <p:cNvPr id="5" name="灯片编号占位符 4">
            <a:extLst>
              <a:ext uri="{FF2B5EF4-FFF2-40B4-BE49-F238E27FC236}">
                <a16:creationId xmlns:a16="http://schemas.microsoft.com/office/drawing/2014/main" id="{107ECD65-EF92-4141-AD8B-8C6A3496DD7A}"/>
              </a:ext>
            </a:extLst>
          </p:cNvPr>
          <p:cNvSpPr>
            <a:spLocks noGrp="1"/>
          </p:cNvSpPr>
          <p:nvPr>
            <p:ph type="sldNum" sz="quarter" idx="12"/>
          </p:nvPr>
        </p:nvSpPr>
        <p:spPr/>
        <p:txBody>
          <a:bodyPr/>
          <a:lstStyle/>
          <a:p>
            <a:fld id="{9B618960-8005-486C-9A75-10CB2AAC16F9}" type="slidenum">
              <a:rPr lang="en-US" smtClean="0"/>
              <a:t>67</a:t>
            </a:fld>
            <a:endParaRPr lang="en-US" dirty="0"/>
          </a:p>
        </p:txBody>
      </p:sp>
      <p:pic>
        <p:nvPicPr>
          <p:cNvPr id="7" name="图片 6">
            <a:extLst>
              <a:ext uri="{FF2B5EF4-FFF2-40B4-BE49-F238E27FC236}">
                <a16:creationId xmlns:a16="http://schemas.microsoft.com/office/drawing/2014/main" id="{7B0CA0CF-5781-45FA-AF9A-AA92ABFB452E}"/>
              </a:ext>
            </a:extLst>
          </p:cNvPr>
          <p:cNvPicPr>
            <a:picLocks noChangeAspect="1"/>
          </p:cNvPicPr>
          <p:nvPr/>
        </p:nvPicPr>
        <p:blipFill>
          <a:blip r:embed="rId3"/>
          <a:stretch>
            <a:fillRect/>
          </a:stretch>
        </p:blipFill>
        <p:spPr>
          <a:xfrm>
            <a:off x="981075" y="2596404"/>
            <a:ext cx="5355667" cy="3580559"/>
          </a:xfrm>
          <a:prstGeom prst="rect">
            <a:avLst/>
          </a:prstGeom>
        </p:spPr>
      </p:pic>
      <p:pic>
        <p:nvPicPr>
          <p:cNvPr id="8" name="图片 7">
            <a:extLst>
              <a:ext uri="{FF2B5EF4-FFF2-40B4-BE49-F238E27FC236}">
                <a16:creationId xmlns:a16="http://schemas.microsoft.com/office/drawing/2014/main" id="{E33F4D74-0C57-4603-B889-E21308923B74}"/>
              </a:ext>
            </a:extLst>
          </p:cNvPr>
          <p:cNvPicPr>
            <a:picLocks noChangeAspect="1"/>
          </p:cNvPicPr>
          <p:nvPr/>
        </p:nvPicPr>
        <p:blipFill>
          <a:blip r:embed="rId4"/>
          <a:stretch>
            <a:fillRect/>
          </a:stretch>
        </p:blipFill>
        <p:spPr>
          <a:xfrm>
            <a:off x="7085855" y="2398912"/>
            <a:ext cx="4125070" cy="1705418"/>
          </a:xfrm>
          <a:prstGeom prst="rect">
            <a:avLst/>
          </a:prstGeom>
        </p:spPr>
      </p:pic>
      <p:pic>
        <p:nvPicPr>
          <p:cNvPr id="10" name="图片 9">
            <a:extLst>
              <a:ext uri="{FF2B5EF4-FFF2-40B4-BE49-F238E27FC236}">
                <a16:creationId xmlns:a16="http://schemas.microsoft.com/office/drawing/2014/main" id="{4145DD54-6E21-444E-ABDB-BBF284E3AD76}"/>
              </a:ext>
            </a:extLst>
          </p:cNvPr>
          <p:cNvPicPr>
            <a:picLocks noChangeAspect="1"/>
          </p:cNvPicPr>
          <p:nvPr/>
        </p:nvPicPr>
        <p:blipFill>
          <a:blip r:embed="rId5"/>
          <a:stretch>
            <a:fillRect/>
          </a:stretch>
        </p:blipFill>
        <p:spPr>
          <a:xfrm>
            <a:off x="6651999" y="4425014"/>
            <a:ext cx="4992781" cy="1431264"/>
          </a:xfrm>
          <a:prstGeom prst="rect">
            <a:avLst/>
          </a:prstGeom>
        </p:spPr>
      </p:pic>
    </p:spTree>
    <p:extLst>
      <p:ext uri="{BB962C8B-B14F-4D97-AF65-F5344CB8AC3E}">
        <p14:creationId xmlns:p14="http://schemas.microsoft.com/office/powerpoint/2010/main" val="25464225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240DA-58D0-4975-B416-A61D6E12B74D}"/>
              </a:ext>
            </a:extLst>
          </p:cNvPr>
          <p:cNvSpPr>
            <a:spLocks noGrp="1"/>
          </p:cNvSpPr>
          <p:nvPr>
            <p:ph type="title"/>
          </p:nvPr>
        </p:nvSpPr>
        <p:spPr/>
        <p:txBody>
          <a:bodyPr/>
          <a:lstStyle/>
          <a:p>
            <a:r>
              <a:rPr lang="en-US" altLang="zh-CN" dirty="0"/>
              <a:t>Appendix – Label2Image-DA</a:t>
            </a:r>
            <a:endParaRPr lang="zh-CN" altLang="en-US" dirty="0"/>
          </a:p>
        </p:txBody>
      </p:sp>
      <p:sp>
        <p:nvSpPr>
          <p:cNvPr id="3" name="内容占位符 2">
            <a:extLst>
              <a:ext uri="{FF2B5EF4-FFF2-40B4-BE49-F238E27FC236}">
                <a16:creationId xmlns:a16="http://schemas.microsoft.com/office/drawing/2014/main" id="{3B7395FC-2218-45B4-B480-A8AFB98B9343}"/>
              </a:ext>
            </a:extLst>
          </p:cNvPr>
          <p:cNvSpPr>
            <a:spLocks noGrp="1"/>
          </p:cNvSpPr>
          <p:nvPr>
            <p:ph idx="1"/>
          </p:nvPr>
        </p:nvSpPr>
        <p:spPr/>
        <p:txBody>
          <a:bodyPr/>
          <a:lstStyle/>
          <a:p>
            <a:r>
              <a:rPr lang="en-US" altLang="zh-CN" dirty="0"/>
              <a:t>t-SNE embedding visualization</a:t>
            </a:r>
            <a:endParaRPr lang="zh-CN" altLang="en-US" dirty="0"/>
          </a:p>
        </p:txBody>
      </p:sp>
      <p:sp>
        <p:nvSpPr>
          <p:cNvPr id="4" name="页脚占位符 3">
            <a:extLst>
              <a:ext uri="{FF2B5EF4-FFF2-40B4-BE49-F238E27FC236}">
                <a16:creationId xmlns:a16="http://schemas.microsoft.com/office/drawing/2014/main" id="{1ED4BECB-F4CD-4BBC-87EE-61D70C029A78}"/>
              </a:ext>
            </a:extLst>
          </p:cNvPr>
          <p:cNvSpPr>
            <a:spLocks noGrp="1"/>
          </p:cNvSpPr>
          <p:nvPr>
            <p:ph type="ftr" sz="quarter" idx="11"/>
          </p:nvPr>
        </p:nvSpPr>
        <p:spPr/>
        <p:txBody>
          <a:bodyPr/>
          <a:lstStyle/>
          <a:p>
            <a:r>
              <a:rPr lang="en-US"/>
              <a:t>oral examination</a:t>
            </a:r>
            <a:endParaRPr lang="en-US" dirty="0"/>
          </a:p>
        </p:txBody>
      </p:sp>
      <p:sp>
        <p:nvSpPr>
          <p:cNvPr id="5" name="灯片编号占位符 4">
            <a:extLst>
              <a:ext uri="{FF2B5EF4-FFF2-40B4-BE49-F238E27FC236}">
                <a16:creationId xmlns:a16="http://schemas.microsoft.com/office/drawing/2014/main" id="{107ECD65-EF92-4141-AD8B-8C6A3496DD7A}"/>
              </a:ext>
            </a:extLst>
          </p:cNvPr>
          <p:cNvSpPr>
            <a:spLocks noGrp="1"/>
          </p:cNvSpPr>
          <p:nvPr>
            <p:ph type="sldNum" sz="quarter" idx="12"/>
          </p:nvPr>
        </p:nvSpPr>
        <p:spPr/>
        <p:txBody>
          <a:bodyPr/>
          <a:lstStyle/>
          <a:p>
            <a:fld id="{9B618960-8005-486C-9A75-10CB2AAC16F9}" type="slidenum">
              <a:rPr lang="en-US" smtClean="0"/>
              <a:t>68</a:t>
            </a:fld>
            <a:endParaRPr lang="en-US" dirty="0"/>
          </a:p>
        </p:txBody>
      </p:sp>
      <p:pic>
        <p:nvPicPr>
          <p:cNvPr id="6" name="图片 5">
            <a:extLst>
              <a:ext uri="{FF2B5EF4-FFF2-40B4-BE49-F238E27FC236}">
                <a16:creationId xmlns:a16="http://schemas.microsoft.com/office/drawing/2014/main" id="{5DAE5723-D80D-4EC7-A7A9-03C22E76ACF9}"/>
              </a:ext>
            </a:extLst>
          </p:cNvPr>
          <p:cNvPicPr>
            <a:picLocks noChangeAspect="1"/>
          </p:cNvPicPr>
          <p:nvPr/>
        </p:nvPicPr>
        <p:blipFill>
          <a:blip r:embed="rId2"/>
          <a:stretch>
            <a:fillRect/>
          </a:stretch>
        </p:blipFill>
        <p:spPr>
          <a:xfrm>
            <a:off x="2092356" y="2413747"/>
            <a:ext cx="8007287" cy="3763216"/>
          </a:xfrm>
          <a:prstGeom prst="rect">
            <a:avLst/>
          </a:prstGeom>
        </p:spPr>
      </p:pic>
    </p:spTree>
    <p:extLst>
      <p:ext uri="{BB962C8B-B14F-4D97-AF65-F5344CB8AC3E}">
        <p14:creationId xmlns:p14="http://schemas.microsoft.com/office/powerpoint/2010/main" val="12071925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240DA-58D0-4975-B416-A61D6E12B74D}"/>
              </a:ext>
            </a:extLst>
          </p:cNvPr>
          <p:cNvSpPr>
            <a:spLocks noGrp="1"/>
          </p:cNvSpPr>
          <p:nvPr>
            <p:ph type="title"/>
          </p:nvPr>
        </p:nvSpPr>
        <p:spPr/>
        <p:txBody>
          <a:bodyPr/>
          <a:lstStyle/>
          <a:p>
            <a:r>
              <a:rPr lang="en-US" altLang="zh-CN" dirty="0"/>
              <a:t>Appendix – Model Adaptation</a:t>
            </a:r>
            <a:endParaRPr lang="zh-CN" altLang="en-US" dirty="0"/>
          </a:p>
        </p:txBody>
      </p:sp>
      <p:sp>
        <p:nvSpPr>
          <p:cNvPr id="3" name="内容占位符 2">
            <a:extLst>
              <a:ext uri="{FF2B5EF4-FFF2-40B4-BE49-F238E27FC236}">
                <a16:creationId xmlns:a16="http://schemas.microsoft.com/office/drawing/2014/main" id="{3B7395FC-2218-45B4-B480-A8AFB98B9343}"/>
              </a:ext>
            </a:extLst>
          </p:cNvPr>
          <p:cNvSpPr>
            <a:spLocks noGrp="1"/>
          </p:cNvSpPr>
          <p:nvPr>
            <p:ph idx="1"/>
          </p:nvPr>
        </p:nvSpPr>
        <p:spPr/>
        <p:txBody>
          <a:bodyPr/>
          <a:lstStyle/>
          <a:p>
            <a:r>
              <a:rPr lang="en-US" altLang="zh-CN" dirty="0"/>
              <a:t>Ablation study</a:t>
            </a:r>
            <a:endParaRPr lang="zh-CN" altLang="en-US" dirty="0"/>
          </a:p>
        </p:txBody>
      </p:sp>
      <p:sp>
        <p:nvSpPr>
          <p:cNvPr id="4" name="页脚占位符 3">
            <a:extLst>
              <a:ext uri="{FF2B5EF4-FFF2-40B4-BE49-F238E27FC236}">
                <a16:creationId xmlns:a16="http://schemas.microsoft.com/office/drawing/2014/main" id="{1ED4BECB-F4CD-4BBC-87EE-61D70C029A78}"/>
              </a:ext>
            </a:extLst>
          </p:cNvPr>
          <p:cNvSpPr>
            <a:spLocks noGrp="1"/>
          </p:cNvSpPr>
          <p:nvPr>
            <p:ph type="ftr" sz="quarter" idx="11"/>
          </p:nvPr>
        </p:nvSpPr>
        <p:spPr/>
        <p:txBody>
          <a:bodyPr/>
          <a:lstStyle/>
          <a:p>
            <a:r>
              <a:rPr lang="en-US"/>
              <a:t>oral examination</a:t>
            </a:r>
            <a:endParaRPr lang="en-US" dirty="0"/>
          </a:p>
        </p:txBody>
      </p:sp>
      <p:sp>
        <p:nvSpPr>
          <p:cNvPr id="5" name="灯片编号占位符 4">
            <a:extLst>
              <a:ext uri="{FF2B5EF4-FFF2-40B4-BE49-F238E27FC236}">
                <a16:creationId xmlns:a16="http://schemas.microsoft.com/office/drawing/2014/main" id="{107ECD65-EF92-4141-AD8B-8C6A3496DD7A}"/>
              </a:ext>
            </a:extLst>
          </p:cNvPr>
          <p:cNvSpPr>
            <a:spLocks noGrp="1"/>
          </p:cNvSpPr>
          <p:nvPr>
            <p:ph type="sldNum" sz="quarter" idx="12"/>
          </p:nvPr>
        </p:nvSpPr>
        <p:spPr/>
        <p:txBody>
          <a:bodyPr/>
          <a:lstStyle/>
          <a:p>
            <a:fld id="{9B618960-8005-486C-9A75-10CB2AAC16F9}" type="slidenum">
              <a:rPr lang="en-US" smtClean="0"/>
              <a:t>69</a:t>
            </a:fld>
            <a:endParaRPr lang="en-US" dirty="0"/>
          </a:p>
        </p:txBody>
      </p:sp>
      <p:pic>
        <p:nvPicPr>
          <p:cNvPr id="6" name="图片 5">
            <a:extLst>
              <a:ext uri="{FF2B5EF4-FFF2-40B4-BE49-F238E27FC236}">
                <a16:creationId xmlns:a16="http://schemas.microsoft.com/office/drawing/2014/main" id="{55E952BF-31C9-49D4-9275-D17CBCF654F2}"/>
              </a:ext>
            </a:extLst>
          </p:cNvPr>
          <p:cNvPicPr>
            <a:picLocks noChangeAspect="1"/>
          </p:cNvPicPr>
          <p:nvPr/>
        </p:nvPicPr>
        <p:blipFill>
          <a:blip r:embed="rId2"/>
          <a:stretch>
            <a:fillRect/>
          </a:stretch>
        </p:blipFill>
        <p:spPr>
          <a:xfrm>
            <a:off x="2758546" y="2321431"/>
            <a:ext cx="6498343" cy="4034919"/>
          </a:xfrm>
          <a:prstGeom prst="rect">
            <a:avLst/>
          </a:prstGeom>
        </p:spPr>
      </p:pic>
    </p:spTree>
    <p:extLst>
      <p:ext uri="{BB962C8B-B14F-4D97-AF65-F5344CB8AC3E}">
        <p14:creationId xmlns:p14="http://schemas.microsoft.com/office/powerpoint/2010/main" val="47563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Domain Adaptation </a:t>
            </a:r>
            <a:r>
              <a:rPr lang="en-US" dirty="0">
                <a:sym typeface="+mn-ea"/>
              </a:rPr>
              <a:t>Scenarios</a:t>
            </a:r>
            <a:endParaRPr lang="en-US" dirty="0"/>
          </a:p>
        </p:txBody>
      </p:sp>
      <p:sp>
        <p:nvSpPr>
          <p:cNvPr id="3" name="Content Placeholder 2"/>
          <p:cNvSpPr>
            <a:spLocks noGrp="1"/>
          </p:cNvSpPr>
          <p:nvPr>
            <p:ph sz="half" idx="1"/>
          </p:nvPr>
        </p:nvSpPr>
        <p:spPr>
          <a:xfrm>
            <a:off x="838200" y="1825625"/>
            <a:ext cx="9953625" cy="4351655"/>
          </a:xfrm>
        </p:spPr>
        <p:txBody>
          <a:bodyPr>
            <a:normAutofit/>
          </a:bodyPr>
          <a:lstStyle/>
          <a:p>
            <a:r>
              <a:rPr lang="en-US" sz="2400" dirty="0"/>
              <a:t>In the semantic segmentation task (Source: GTA5 and Target: Cityscapes):</a:t>
            </a:r>
          </a:p>
        </p:txBody>
      </p:sp>
      <p:sp>
        <p:nvSpPr>
          <p:cNvPr id="5" name="Footer Placeholder 4"/>
          <p:cNvSpPr>
            <a:spLocks noGrp="1"/>
          </p:cNvSpPr>
          <p:nvPr>
            <p:ph type="ftr" sz="quarter" idx="11"/>
          </p:nvPr>
        </p:nvSpPr>
        <p:spPr/>
        <p:txBody>
          <a:bodyPr/>
          <a:lstStyle/>
          <a:p>
            <a:r>
              <a:rPr lang="en-US" dirty="0"/>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7</a:t>
            </a:fld>
            <a:endParaRPr lang="en-US" dirty="0"/>
          </a:p>
        </p:txBody>
      </p:sp>
      <p:pic>
        <p:nvPicPr>
          <p:cNvPr id="8"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380" y="2305050"/>
            <a:ext cx="4875530" cy="3971925"/>
          </a:xfrm>
          <a:prstGeom prst="rect">
            <a:avLst/>
          </a:prstGeom>
        </p:spPr>
      </p:pic>
      <p:pic>
        <p:nvPicPr>
          <p:cNvPr id="9" name="图片 6" descr="图片包含 文字, 地图&#10;&#10;已生成极高可信度的说明"/>
          <p:cNvPicPr>
            <a:picLocks noChangeAspect="1"/>
          </p:cNvPicPr>
          <p:nvPr/>
        </p:nvPicPr>
        <p:blipFill>
          <a:blip r:embed="rId3"/>
          <a:stretch>
            <a:fillRect/>
          </a:stretch>
        </p:blipFill>
        <p:spPr>
          <a:xfrm>
            <a:off x="6306820" y="2559685"/>
            <a:ext cx="5369560" cy="371729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240DA-58D0-4975-B416-A61D6E12B74D}"/>
              </a:ext>
            </a:extLst>
          </p:cNvPr>
          <p:cNvSpPr>
            <a:spLocks noGrp="1"/>
          </p:cNvSpPr>
          <p:nvPr>
            <p:ph type="title"/>
          </p:nvPr>
        </p:nvSpPr>
        <p:spPr/>
        <p:txBody>
          <a:bodyPr/>
          <a:lstStyle/>
          <a:p>
            <a:r>
              <a:rPr lang="en-US" altLang="zh-CN" dirty="0"/>
              <a:t>Appendix – Model Adaptation</a:t>
            </a:r>
            <a:endParaRPr lang="zh-CN" altLang="en-US" dirty="0"/>
          </a:p>
        </p:txBody>
      </p:sp>
      <p:sp>
        <p:nvSpPr>
          <p:cNvPr id="3" name="内容占位符 2">
            <a:extLst>
              <a:ext uri="{FF2B5EF4-FFF2-40B4-BE49-F238E27FC236}">
                <a16:creationId xmlns:a16="http://schemas.microsoft.com/office/drawing/2014/main" id="{3B7395FC-2218-45B4-B480-A8AFB98B9343}"/>
              </a:ext>
            </a:extLst>
          </p:cNvPr>
          <p:cNvSpPr>
            <a:spLocks noGrp="1"/>
          </p:cNvSpPr>
          <p:nvPr>
            <p:ph idx="1"/>
          </p:nvPr>
        </p:nvSpPr>
        <p:spPr/>
        <p:txBody>
          <a:bodyPr/>
          <a:lstStyle/>
          <a:p>
            <a:r>
              <a:rPr lang="en-US" altLang="zh-CN" dirty="0"/>
              <a:t>Adaptation process with a toy example</a:t>
            </a:r>
            <a:endParaRPr lang="zh-CN" altLang="en-US" dirty="0"/>
          </a:p>
        </p:txBody>
      </p:sp>
      <p:sp>
        <p:nvSpPr>
          <p:cNvPr id="4" name="页脚占位符 3">
            <a:extLst>
              <a:ext uri="{FF2B5EF4-FFF2-40B4-BE49-F238E27FC236}">
                <a16:creationId xmlns:a16="http://schemas.microsoft.com/office/drawing/2014/main" id="{1ED4BECB-F4CD-4BBC-87EE-61D70C029A78}"/>
              </a:ext>
            </a:extLst>
          </p:cNvPr>
          <p:cNvSpPr>
            <a:spLocks noGrp="1"/>
          </p:cNvSpPr>
          <p:nvPr>
            <p:ph type="ftr" sz="quarter" idx="11"/>
          </p:nvPr>
        </p:nvSpPr>
        <p:spPr/>
        <p:txBody>
          <a:bodyPr/>
          <a:lstStyle/>
          <a:p>
            <a:r>
              <a:rPr lang="en-US"/>
              <a:t>oral examination</a:t>
            </a:r>
            <a:endParaRPr lang="en-US" dirty="0"/>
          </a:p>
        </p:txBody>
      </p:sp>
      <p:sp>
        <p:nvSpPr>
          <p:cNvPr id="5" name="灯片编号占位符 4">
            <a:extLst>
              <a:ext uri="{FF2B5EF4-FFF2-40B4-BE49-F238E27FC236}">
                <a16:creationId xmlns:a16="http://schemas.microsoft.com/office/drawing/2014/main" id="{107ECD65-EF92-4141-AD8B-8C6A3496DD7A}"/>
              </a:ext>
            </a:extLst>
          </p:cNvPr>
          <p:cNvSpPr>
            <a:spLocks noGrp="1"/>
          </p:cNvSpPr>
          <p:nvPr>
            <p:ph type="sldNum" sz="quarter" idx="12"/>
          </p:nvPr>
        </p:nvSpPr>
        <p:spPr/>
        <p:txBody>
          <a:bodyPr/>
          <a:lstStyle/>
          <a:p>
            <a:fld id="{9B618960-8005-486C-9A75-10CB2AAC16F9}" type="slidenum">
              <a:rPr lang="en-US" smtClean="0"/>
              <a:t>70</a:t>
            </a:fld>
            <a:endParaRPr lang="en-US" dirty="0"/>
          </a:p>
        </p:txBody>
      </p:sp>
      <p:pic>
        <p:nvPicPr>
          <p:cNvPr id="7" name="图片 6">
            <a:extLst>
              <a:ext uri="{FF2B5EF4-FFF2-40B4-BE49-F238E27FC236}">
                <a16:creationId xmlns:a16="http://schemas.microsoft.com/office/drawing/2014/main" id="{D61E9528-65DD-4048-8C2D-E10C55F87CED}"/>
              </a:ext>
            </a:extLst>
          </p:cNvPr>
          <p:cNvPicPr>
            <a:picLocks noChangeAspect="1"/>
          </p:cNvPicPr>
          <p:nvPr/>
        </p:nvPicPr>
        <p:blipFill>
          <a:blip r:embed="rId2"/>
          <a:stretch>
            <a:fillRect/>
          </a:stretch>
        </p:blipFill>
        <p:spPr>
          <a:xfrm>
            <a:off x="2539953" y="2313890"/>
            <a:ext cx="7112094" cy="4407585"/>
          </a:xfrm>
          <a:prstGeom prst="rect">
            <a:avLst/>
          </a:prstGeom>
        </p:spPr>
      </p:pic>
    </p:spTree>
    <p:extLst>
      <p:ext uri="{BB962C8B-B14F-4D97-AF65-F5344CB8AC3E}">
        <p14:creationId xmlns:p14="http://schemas.microsoft.com/office/powerpoint/2010/main" val="16074860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240DA-58D0-4975-B416-A61D6E12B74D}"/>
              </a:ext>
            </a:extLst>
          </p:cNvPr>
          <p:cNvSpPr>
            <a:spLocks noGrp="1"/>
          </p:cNvSpPr>
          <p:nvPr>
            <p:ph type="title"/>
          </p:nvPr>
        </p:nvSpPr>
        <p:spPr/>
        <p:txBody>
          <a:bodyPr/>
          <a:lstStyle/>
          <a:p>
            <a:r>
              <a:rPr lang="en-US" altLang="zh-CN" dirty="0"/>
              <a:t>Appendix – Model Adaptation</a:t>
            </a:r>
            <a:endParaRPr lang="zh-CN" altLang="en-US" dirty="0"/>
          </a:p>
        </p:txBody>
      </p:sp>
      <p:sp>
        <p:nvSpPr>
          <p:cNvPr id="3" name="内容占位符 2">
            <a:extLst>
              <a:ext uri="{FF2B5EF4-FFF2-40B4-BE49-F238E27FC236}">
                <a16:creationId xmlns:a16="http://schemas.microsoft.com/office/drawing/2014/main" id="{3B7395FC-2218-45B4-B480-A8AFB98B9343}"/>
              </a:ext>
            </a:extLst>
          </p:cNvPr>
          <p:cNvSpPr>
            <a:spLocks noGrp="1"/>
          </p:cNvSpPr>
          <p:nvPr>
            <p:ph idx="1"/>
          </p:nvPr>
        </p:nvSpPr>
        <p:spPr/>
        <p:txBody>
          <a:bodyPr/>
          <a:lstStyle/>
          <a:p>
            <a:r>
              <a:rPr lang="en-US" altLang="zh-CN" dirty="0"/>
              <a:t>Office-31 data samples</a:t>
            </a:r>
            <a:endParaRPr lang="zh-CN" altLang="en-US" dirty="0"/>
          </a:p>
        </p:txBody>
      </p:sp>
      <p:sp>
        <p:nvSpPr>
          <p:cNvPr id="4" name="页脚占位符 3">
            <a:extLst>
              <a:ext uri="{FF2B5EF4-FFF2-40B4-BE49-F238E27FC236}">
                <a16:creationId xmlns:a16="http://schemas.microsoft.com/office/drawing/2014/main" id="{1ED4BECB-F4CD-4BBC-87EE-61D70C029A78}"/>
              </a:ext>
            </a:extLst>
          </p:cNvPr>
          <p:cNvSpPr>
            <a:spLocks noGrp="1"/>
          </p:cNvSpPr>
          <p:nvPr>
            <p:ph type="ftr" sz="quarter" idx="11"/>
          </p:nvPr>
        </p:nvSpPr>
        <p:spPr/>
        <p:txBody>
          <a:bodyPr/>
          <a:lstStyle/>
          <a:p>
            <a:r>
              <a:rPr lang="en-US"/>
              <a:t>oral examination</a:t>
            </a:r>
            <a:endParaRPr lang="en-US" dirty="0"/>
          </a:p>
        </p:txBody>
      </p:sp>
      <p:sp>
        <p:nvSpPr>
          <p:cNvPr id="5" name="灯片编号占位符 4">
            <a:extLst>
              <a:ext uri="{FF2B5EF4-FFF2-40B4-BE49-F238E27FC236}">
                <a16:creationId xmlns:a16="http://schemas.microsoft.com/office/drawing/2014/main" id="{107ECD65-EF92-4141-AD8B-8C6A3496DD7A}"/>
              </a:ext>
            </a:extLst>
          </p:cNvPr>
          <p:cNvSpPr>
            <a:spLocks noGrp="1"/>
          </p:cNvSpPr>
          <p:nvPr>
            <p:ph type="sldNum" sz="quarter" idx="12"/>
          </p:nvPr>
        </p:nvSpPr>
        <p:spPr/>
        <p:txBody>
          <a:bodyPr/>
          <a:lstStyle/>
          <a:p>
            <a:fld id="{9B618960-8005-486C-9A75-10CB2AAC16F9}" type="slidenum">
              <a:rPr lang="en-US" smtClean="0"/>
              <a:t>71</a:t>
            </a:fld>
            <a:endParaRPr lang="en-US" dirty="0"/>
          </a:p>
        </p:txBody>
      </p:sp>
      <p:pic>
        <p:nvPicPr>
          <p:cNvPr id="8" name="图片 7">
            <a:extLst>
              <a:ext uri="{FF2B5EF4-FFF2-40B4-BE49-F238E27FC236}">
                <a16:creationId xmlns:a16="http://schemas.microsoft.com/office/drawing/2014/main" id="{22C175D8-881B-446E-AE16-5F78CDC3E8FB}"/>
              </a:ext>
            </a:extLst>
          </p:cNvPr>
          <p:cNvPicPr>
            <a:picLocks noChangeAspect="1"/>
          </p:cNvPicPr>
          <p:nvPr/>
        </p:nvPicPr>
        <p:blipFill>
          <a:blip r:embed="rId2"/>
          <a:stretch>
            <a:fillRect/>
          </a:stretch>
        </p:blipFill>
        <p:spPr>
          <a:xfrm>
            <a:off x="772505" y="2826366"/>
            <a:ext cx="10646989" cy="2795578"/>
          </a:xfrm>
          <a:prstGeom prst="rect">
            <a:avLst/>
          </a:prstGeom>
        </p:spPr>
      </p:pic>
    </p:spTree>
    <p:extLst>
      <p:ext uri="{BB962C8B-B14F-4D97-AF65-F5344CB8AC3E}">
        <p14:creationId xmlns:p14="http://schemas.microsoft.com/office/powerpoint/2010/main" val="13499567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240DA-58D0-4975-B416-A61D6E12B74D}"/>
              </a:ext>
            </a:extLst>
          </p:cNvPr>
          <p:cNvSpPr>
            <a:spLocks noGrp="1"/>
          </p:cNvSpPr>
          <p:nvPr>
            <p:ph type="title"/>
          </p:nvPr>
        </p:nvSpPr>
        <p:spPr/>
        <p:txBody>
          <a:bodyPr/>
          <a:lstStyle/>
          <a:p>
            <a:r>
              <a:rPr lang="en-US" altLang="zh-CN" dirty="0"/>
              <a:t>Appendix – Model Adaptation</a:t>
            </a:r>
            <a:endParaRPr lang="zh-CN" altLang="en-US" dirty="0"/>
          </a:p>
        </p:txBody>
      </p:sp>
      <p:sp>
        <p:nvSpPr>
          <p:cNvPr id="3" name="内容占位符 2">
            <a:extLst>
              <a:ext uri="{FF2B5EF4-FFF2-40B4-BE49-F238E27FC236}">
                <a16:creationId xmlns:a16="http://schemas.microsoft.com/office/drawing/2014/main" id="{3B7395FC-2218-45B4-B480-A8AFB98B9343}"/>
              </a:ext>
            </a:extLst>
          </p:cNvPr>
          <p:cNvSpPr>
            <a:spLocks noGrp="1"/>
          </p:cNvSpPr>
          <p:nvPr>
            <p:ph idx="1"/>
          </p:nvPr>
        </p:nvSpPr>
        <p:spPr/>
        <p:txBody>
          <a:bodyPr/>
          <a:lstStyle/>
          <a:p>
            <a:r>
              <a:rPr lang="en-US" altLang="zh-CN" dirty="0"/>
              <a:t>Spectral normalization: for realize Lipschitz constraint</a:t>
            </a:r>
          </a:p>
          <a:p>
            <a:endParaRPr lang="en-US" altLang="zh-CN" dirty="0"/>
          </a:p>
          <a:p>
            <a:pPr lvl="1"/>
            <a:r>
              <a:rPr lang="en-US" altLang="zh-CN" dirty="0"/>
              <a:t>Spectral norm: largest singular value of the matrix (in each layer)</a:t>
            </a:r>
          </a:p>
          <a:p>
            <a:pPr lvl="1"/>
            <a:endParaRPr lang="en-US" altLang="zh-CN" dirty="0"/>
          </a:p>
          <a:p>
            <a:pPr lvl="1"/>
            <a:r>
              <a:rPr lang="en-US" altLang="zh-CN" dirty="0"/>
              <a:t>Using power iteration to approximate spectral norm.</a:t>
            </a:r>
            <a:endParaRPr lang="zh-CN" altLang="en-US" dirty="0"/>
          </a:p>
        </p:txBody>
      </p:sp>
      <p:sp>
        <p:nvSpPr>
          <p:cNvPr id="4" name="页脚占位符 3">
            <a:extLst>
              <a:ext uri="{FF2B5EF4-FFF2-40B4-BE49-F238E27FC236}">
                <a16:creationId xmlns:a16="http://schemas.microsoft.com/office/drawing/2014/main" id="{1ED4BECB-F4CD-4BBC-87EE-61D70C029A78}"/>
              </a:ext>
            </a:extLst>
          </p:cNvPr>
          <p:cNvSpPr>
            <a:spLocks noGrp="1"/>
          </p:cNvSpPr>
          <p:nvPr>
            <p:ph type="ftr" sz="quarter" idx="11"/>
          </p:nvPr>
        </p:nvSpPr>
        <p:spPr/>
        <p:txBody>
          <a:bodyPr/>
          <a:lstStyle/>
          <a:p>
            <a:r>
              <a:rPr lang="en-US"/>
              <a:t>oral examination</a:t>
            </a:r>
            <a:endParaRPr lang="en-US" dirty="0"/>
          </a:p>
        </p:txBody>
      </p:sp>
      <p:sp>
        <p:nvSpPr>
          <p:cNvPr id="5" name="灯片编号占位符 4">
            <a:extLst>
              <a:ext uri="{FF2B5EF4-FFF2-40B4-BE49-F238E27FC236}">
                <a16:creationId xmlns:a16="http://schemas.microsoft.com/office/drawing/2014/main" id="{107ECD65-EF92-4141-AD8B-8C6A3496DD7A}"/>
              </a:ext>
            </a:extLst>
          </p:cNvPr>
          <p:cNvSpPr>
            <a:spLocks noGrp="1"/>
          </p:cNvSpPr>
          <p:nvPr>
            <p:ph type="sldNum" sz="quarter" idx="12"/>
          </p:nvPr>
        </p:nvSpPr>
        <p:spPr/>
        <p:txBody>
          <a:bodyPr/>
          <a:lstStyle/>
          <a:p>
            <a:fld id="{9B618960-8005-486C-9A75-10CB2AAC16F9}" type="slidenum">
              <a:rPr lang="en-US" smtClean="0"/>
              <a:t>72</a:t>
            </a:fld>
            <a:endParaRPr lang="en-US" dirty="0"/>
          </a:p>
        </p:txBody>
      </p:sp>
    </p:spTree>
    <p:extLst>
      <p:ext uri="{BB962C8B-B14F-4D97-AF65-F5344CB8AC3E}">
        <p14:creationId xmlns:p14="http://schemas.microsoft.com/office/powerpoint/2010/main" val="700357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Adaptation Problem Settings</a:t>
            </a:r>
          </a:p>
        </p:txBody>
      </p:sp>
      <p:sp>
        <p:nvSpPr>
          <p:cNvPr id="5" name="Footer Placeholder 4"/>
          <p:cNvSpPr>
            <a:spLocks noGrp="1"/>
          </p:cNvSpPr>
          <p:nvPr>
            <p:ph type="ftr" sz="quarter" idx="11"/>
          </p:nvPr>
        </p:nvSpPr>
        <p:spPr/>
        <p:txBody>
          <a:bodyPr/>
          <a:lstStyle/>
          <a:p>
            <a:r>
              <a:rPr lang="en-US" dirty="0"/>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8</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38200" y="1825625"/>
                <a:ext cx="10105390" cy="4351655"/>
              </a:xfrm>
            </p:spPr>
            <p:txBody>
              <a:bodyPr>
                <a:normAutofit lnSpcReduction="10000"/>
              </a:bodyPr>
              <a:lstStyle/>
              <a:p>
                <a:pPr marL="0" indent="0">
                  <a:buNone/>
                </a:pPr>
                <a:r>
                  <a:rPr lang="en-US" dirty="0"/>
                  <a:t>Source Data: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b="0" i="1" dirty="0" smtClean="0">
                            <a:latin typeface="Cambria Math" panose="02040503050406030204" pitchFamily="18" charset="0"/>
                          </a:rPr>
                          <m:t>𝑠</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𝑠</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𝑌</m:t>
                        </m:r>
                      </m:e>
                      <m:sub>
                        <m:r>
                          <a:rPr lang="en-US" b="0" i="1" dirty="0" smtClean="0">
                            <a:latin typeface="Cambria Math" panose="02040503050406030204" pitchFamily="18" charset="0"/>
                          </a:rPr>
                          <m:t>𝑠</m:t>
                        </m:r>
                      </m:sub>
                    </m:sSub>
                    <m:r>
                      <a:rPr lang="en-US" b="0" i="1" dirty="0" smtClean="0">
                        <a:latin typeface="Cambria Math" panose="02040503050406030204" pitchFamily="18" charset="0"/>
                      </a:rPr>
                      <m:t>}</m:t>
                    </m:r>
                  </m:oMath>
                </a14:m>
                <a:r>
                  <a:rPr lang="en-US" dirty="0"/>
                  <a:t> and Target Data: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𝑌</m:t>
                        </m:r>
                      </m:e>
                      <m:sub>
                        <m:r>
                          <a:rPr lang="en-US" b="0" i="1" smtClean="0">
                            <a:solidFill>
                              <a:srgbClr val="FF0000"/>
                            </a:solidFill>
                            <a:latin typeface="Cambria Math" panose="02040503050406030204" pitchFamily="18" charset="0"/>
                          </a:rPr>
                          <m:t>𝑡</m:t>
                        </m:r>
                      </m:sub>
                    </m:sSub>
                    <m:r>
                      <a:rPr lang="en-US" b="0" i="1" smtClean="0">
                        <a:latin typeface="Cambria Math" panose="02040503050406030204" pitchFamily="18" charset="0"/>
                      </a:rPr>
                      <m:t>}</m:t>
                    </m:r>
                  </m:oMath>
                </a14:m>
                <a:endParaRPr lang="en-US" dirty="0"/>
              </a:p>
              <a:p>
                <a:pPr marL="0" indent="0">
                  <a:buNone/>
                </a:pPr>
                <a:r>
                  <a:rPr lang="en-US" dirty="0"/>
                  <a:t>Two Domains follow different data distributions, and the goal is to infer target labels as accurately as possible.</a:t>
                </a:r>
              </a:p>
              <a:p>
                <a:pPr marL="0" indent="0">
                  <a:buNone/>
                </a:pPr>
                <a:endParaRPr lang="en-US" dirty="0"/>
              </a:p>
              <a:p>
                <a:r>
                  <a:rPr lang="en-US" sz="2400" dirty="0"/>
                  <a:t>If we have </a:t>
                </a:r>
                <a:r>
                  <a:rPr lang="en-US" sz="2400" dirty="0">
                    <a:solidFill>
                      <a:srgbClr val="FF0000"/>
                    </a:solidFill>
                  </a:rPr>
                  <a:t>enough </a:t>
                </a:r>
                <a:r>
                  <a:rPr lang="en-US" sz="2400" dirty="0"/>
                  <a:t>target labeled data: no need adaptation;</a:t>
                </a:r>
              </a:p>
              <a:p>
                <a:r>
                  <a:rPr lang="en-US" sz="2400" dirty="0"/>
                  <a:t>If we have </a:t>
                </a:r>
                <a:r>
                  <a:rPr lang="en-US" sz="2400" dirty="0">
                    <a:solidFill>
                      <a:srgbClr val="FF0000"/>
                    </a:solidFill>
                  </a:rPr>
                  <a:t>a few</a:t>
                </a:r>
                <a:r>
                  <a:rPr lang="en-US" sz="2400" dirty="0"/>
                  <a:t> target labeled data: we can fine-tune the model trained on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𝐷</m:t>
                        </m:r>
                      </m:e>
                      <m:sub>
                        <m:r>
                          <a:rPr lang="en-US" altLang="zh-CN" sz="2400" i="1" dirty="0">
                            <a:latin typeface="Cambria Math" panose="02040503050406030204" pitchFamily="18" charset="0"/>
                          </a:rPr>
                          <m:t>𝑠</m:t>
                        </m:r>
                      </m:sub>
                    </m:sSub>
                  </m:oMath>
                </a14:m>
                <a:r>
                  <a:rPr lang="en-US" sz="2400" dirty="0"/>
                  <a:t> with these target labeled data.</a:t>
                </a:r>
              </a:p>
              <a:p>
                <a:endParaRPr lang="en-US" sz="2400" dirty="0"/>
              </a:p>
              <a:p>
                <a:r>
                  <a:rPr lang="en-US" sz="2400" dirty="0"/>
                  <a:t>If we have no labeled data, i.e., we only have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𝐷</m:t>
                        </m:r>
                      </m:e>
                      <m:sub>
                        <m:r>
                          <a:rPr lang="en-US" altLang="zh-CN" sz="2400" i="1" dirty="0">
                            <a:latin typeface="Cambria Math" panose="02040503050406030204" pitchFamily="18" charset="0"/>
                          </a:rPr>
                          <m:t>𝑠</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𝑋</m:t>
                        </m:r>
                      </m:e>
                      <m:sub>
                        <m:r>
                          <a:rPr lang="en-US" altLang="zh-CN" sz="2400" i="1" dirty="0">
                            <a:latin typeface="Cambria Math" panose="02040503050406030204" pitchFamily="18" charset="0"/>
                          </a:rPr>
                          <m:t>𝑠</m:t>
                        </m:r>
                      </m:sub>
                    </m:sSub>
                    <m:r>
                      <a:rPr lang="en-US" altLang="zh-CN" sz="2400" i="1" dirty="0">
                        <a:latin typeface="Cambria Math" panose="02040503050406030204" pitchFamily="18" charset="0"/>
                      </a:rPr>
                      <m:t>, </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𝑌</m:t>
                        </m:r>
                      </m:e>
                      <m:sub>
                        <m:r>
                          <a:rPr lang="en-US" altLang="zh-CN" sz="2400" i="1" dirty="0">
                            <a:latin typeface="Cambria Math" panose="02040503050406030204" pitchFamily="18" charset="0"/>
                          </a:rPr>
                          <m:t>𝑠</m:t>
                        </m:r>
                      </m:sub>
                    </m:sSub>
                    <m:r>
                      <a:rPr lang="en-US" altLang="zh-CN" sz="2400" i="1" dirty="0">
                        <a:latin typeface="Cambria Math" panose="02040503050406030204" pitchFamily="18" charset="0"/>
                      </a:rPr>
                      <m:t>}</m:t>
                    </m:r>
                  </m:oMath>
                </a14:m>
                <a:r>
                  <a:rPr lang="en-US" altLang="zh-CN" sz="2400" dirty="0"/>
                  <a:t> </a:t>
                </a:r>
                <a:r>
                  <a:rPr lang="en-US" sz="2400" dirty="0"/>
                  <a:t>and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oMath>
                </a14:m>
                <a:r>
                  <a:rPr lang="en-US" sz="2400" dirty="0"/>
                  <a:t>. This is referred to as </a:t>
                </a:r>
                <a:r>
                  <a:rPr lang="en-US" sz="2400" b="1" dirty="0"/>
                  <a:t>Unsupervised Domain Adaptation </a:t>
                </a:r>
                <a:r>
                  <a:rPr lang="en-US" sz="2400" dirty="0"/>
                  <a:t>(UDA), which is our main topic.</a:t>
                </a:r>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38200" y="1825625"/>
                <a:ext cx="10105390" cy="4351655"/>
              </a:xfrm>
              <a:blipFill>
                <a:blip r:embed="rId2"/>
                <a:stretch>
                  <a:fillRect l="-1267" t="-3361" r="-845" b="-1261"/>
                </a:stretch>
              </a:blipFill>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Adaptation Benefits</a:t>
            </a:r>
          </a:p>
        </p:txBody>
      </p:sp>
      <p:sp>
        <p:nvSpPr>
          <p:cNvPr id="3" name="Content Placeholder 2"/>
          <p:cNvSpPr>
            <a:spLocks noGrp="1"/>
          </p:cNvSpPr>
          <p:nvPr>
            <p:ph sz="half" idx="1"/>
          </p:nvPr>
        </p:nvSpPr>
        <p:spPr>
          <a:xfrm>
            <a:off x="838200" y="1825625"/>
            <a:ext cx="10516235" cy="4351655"/>
          </a:xfrm>
        </p:spPr>
        <p:txBody>
          <a:bodyPr/>
          <a:lstStyle/>
          <a:p>
            <a:pPr marL="0" indent="0">
              <a:buNone/>
            </a:pPr>
            <a:r>
              <a:rPr lang="en-US" dirty="0"/>
              <a:t>Domain adaptation allows to adapt the model from a label-rich (source) domain to a label-scarce (target) domain.</a:t>
            </a:r>
          </a:p>
          <a:p>
            <a:pPr marL="0" indent="0">
              <a:buNone/>
            </a:pPr>
            <a:endParaRPr lang="en-US" dirty="0"/>
          </a:p>
          <a:p>
            <a:r>
              <a:rPr lang="en-US" dirty="0"/>
              <a:t>Avoid learning from scratch.</a:t>
            </a:r>
          </a:p>
          <a:p>
            <a:endParaRPr lang="en-US" dirty="0"/>
          </a:p>
          <a:p>
            <a:r>
              <a:rPr lang="en-US" dirty="0"/>
              <a:t>Transfer knowledge learnt from source data.</a:t>
            </a:r>
          </a:p>
          <a:p>
            <a:endParaRPr lang="en-US" dirty="0"/>
          </a:p>
          <a:p>
            <a:r>
              <a:rPr lang="en-US" dirty="0"/>
              <a:t>Reduce the cost of annotation.</a:t>
            </a:r>
          </a:p>
        </p:txBody>
      </p:sp>
      <p:sp>
        <p:nvSpPr>
          <p:cNvPr id="5" name="Footer Placeholder 4"/>
          <p:cNvSpPr>
            <a:spLocks noGrp="1"/>
          </p:cNvSpPr>
          <p:nvPr>
            <p:ph type="ftr" sz="quarter" idx="11"/>
          </p:nvPr>
        </p:nvSpPr>
        <p:spPr/>
        <p:txBody>
          <a:bodyPr/>
          <a:lstStyle/>
          <a:p>
            <a:r>
              <a:rPr lang="en-US" dirty="0"/>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9</a:t>
            </a:fld>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6458</TotalTime>
  <Words>3226</Words>
  <Application>Microsoft Office PowerPoint</Application>
  <PresentationFormat>宽屏</PresentationFormat>
  <Paragraphs>597</Paragraphs>
  <Slides>72</Slides>
  <Notes>42</Notes>
  <HiddenSlides>8</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72</vt:i4>
      </vt:variant>
    </vt:vector>
  </HeadingPairs>
  <TitlesOfParts>
    <vt:vector size="78" baseType="lpstr">
      <vt:lpstr>CMR9</vt:lpstr>
      <vt:lpstr>Arial</vt:lpstr>
      <vt:lpstr>Calibri</vt:lpstr>
      <vt:lpstr>Cambria Math</vt:lpstr>
      <vt:lpstr>Times New Roman</vt:lpstr>
      <vt:lpstr>Office Theme</vt:lpstr>
      <vt:lpstr>Deep Unsupervised Domain Adaptation and its Application to Generative Models</vt:lpstr>
      <vt:lpstr>Outline</vt:lpstr>
      <vt:lpstr>Outline</vt:lpstr>
      <vt:lpstr>Domain Adaptation Background</vt:lpstr>
      <vt:lpstr>Domain Adaptation Background</vt:lpstr>
      <vt:lpstr>Real Domain Adaptation Scenarios</vt:lpstr>
      <vt:lpstr>Real Domain Adaptation Scenarios</vt:lpstr>
      <vt:lpstr>Domain Adaptation Problem Settings</vt:lpstr>
      <vt:lpstr>Domain Adaptation Benefits</vt:lpstr>
      <vt:lpstr>Outline</vt:lpstr>
      <vt:lpstr>Main Idea for Domain Adaptation</vt:lpstr>
      <vt:lpstr>Main Idea for Domain Adaptation</vt:lpstr>
      <vt:lpstr>Main Idea for Domain Adaptation</vt:lpstr>
      <vt:lpstr>Main Idea for Domain Adaptation</vt:lpstr>
      <vt:lpstr>Main Idea for Domain Adaptation</vt:lpstr>
      <vt:lpstr>Outline</vt:lpstr>
      <vt:lpstr>Cross Domain Semantic Feature Learning via Adversarial Adaptation Networks</vt:lpstr>
      <vt:lpstr>Cross Domain Semantic Feature Learning via Adversarial Adaptation Networks  ---  Motivation</vt:lpstr>
      <vt:lpstr>Cross Domain Semantic Feature Learning via Adversarial Adaptation Networks  ---  Motivation</vt:lpstr>
      <vt:lpstr>Cross Domain Semantic Feature Learning via Adversarial Adaptation Networks  ---  Method</vt:lpstr>
      <vt:lpstr>Cross Domain Semantic Feature Learning via Adversarial Adaptation Networks  ---  Method</vt:lpstr>
      <vt:lpstr>Cross Domain Semantic Feature Learning via Adversarial Adaptation Networks  ---  Method</vt:lpstr>
      <vt:lpstr>Cross Domain Semantic Feature Learning via Adversarial Adaptation Networks  ---  Experiments</vt:lpstr>
      <vt:lpstr>Cross Domain Semantic Feature Learning via Adversarial Adaptation Networks  ---  Experiments</vt:lpstr>
      <vt:lpstr>Cross Domain Semantic Feature Learning via Adversarial Adaptation Networks  ---  Experiments</vt:lpstr>
      <vt:lpstr>Simplified Unsupervised Image Translation for Semantic Segmentation Adaptation</vt:lpstr>
      <vt:lpstr>Simplified Unsupervised Image Translation for Semantic Segmentation Adaptation  ---  Motivation</vt:lpstr>
      <vt:lpstr>Simplified Unsupervised Image Translation for Semantic Segmentation Adaptation  ---  Motivation</vt:lpstr>
      <vt:lpstr>Simplified Unsupervised Image Translation for Semantic Segmentation Adaptation  ---  Motivation</vt:lpstr>
      <vt:lpstr>Simplified Unsupervised Image Translation for Semantic Segmentation Adaptation  --- Motivation</vt:lpstr>
      <vt:lpstr>Simplified Unsupervised Image Translation for Semantic Segmentation Adaptation  ---  Method</vt:lpstr>
      <vt:lpstr>Simplified Unsupervised Image Translation for Semantic Segmentation Adaptation  ---  Method</vt:lpstr>
      <vt:lpstr>Simplified Unsupervised Image Translation for Semantic Segmentation Adaptation  ---  Method</vt:lpstr>
      <vt:lpstr>Simplified Unsupervised Image Translation for Semantic Segmentation Adaptation  ---  Experiments</vt:lpstr>
      <vt:lpstr>Simplified Unsupervised Image Translation for Semantic Segmentation Adaptation  ---  Experiments</vt:lpstr>
      <vt:lpstr>Simplified Unsupervised Image Translation for Semantic Segmentation Adaptation  ---  Experiments</vt:lpstr>
      <vt:lpstr>Simplified Unsupervised Image Translation for Semantic Segmentation Adaptation  ---  Experiments</vt:lpstr>
      <vt:lpstr>Simplified Unsupervised Image Translation for Semantic Segmentation Adaptation  ---  Experiments</vt:lpstr>
      <vt:lpstr>Simplified Unsupervised Image Translation for Semantic Segmentation Adaptation  ---  Experiments</vt:lpstr>
      <vt:lpstr>Generating Target Image-Label Pairs for Unsupervised Domain Adaptation</vt:lpstr>
      <vt:lpstr>Generating Target Image-Label Pairs for Unsupervised Domain Adaptation  ---  Motivation</vt:lpstr>
      <vt:lpstr>Generating Target Image-Label Pairs for Unsupervised Domain Adaptation  ---  Motivation</vt:lpstr>
      <vt:lpstr>Generating Target Image-Label Pairs for Unsupervised Domain Adaptation  ---  Method</vt:lpstr>
      <vt:lpstr>Generating Target Image-Label Pairs for Unsupervised Domain Adaptation  ---  Method</vt:lpstr>
      <vt:lpstr>Generating Target Image-Label Pairs for Unsupervised Domain Adaptation  ---  Method</vt:lpstr>
      <vt:lpstr>Generating Target Image-Label Pairs for Unsupervised Domain Adaptation  ---  Experiments</vt:lpstr>
      <vt:lpstr>Generating Target Image-Label Pairs for Unsupervised Domain Adaptation  ---  Experiments</vt:lpstr>
      <vt:lpstr>Generating Target Image-Label Pairs for Unsupervised Domain Adaptation  ---  Experiments</vt:lpstr>
      <vt:lpstr>Generating Target Image-Label Pairs for Unsupervised Domain Adaptation  ---  Experiments</vt:lpstr>
      <vt:lpstr>Generating Target Image-Label Pairs for Unsupervised Domain Adaptation  ---  Experiments</vt:lpstr>
      <vt:lpstr>Model Adaptation: Unsupervised Domain Adaptation without Source Data</vt:lpstr>
      <vt:lpstr>Model Adaptation: Unsupervised Domain Adaptation without Source Data  ---  Motivation</vt:lpstr>
      <vt:lpstr>Model Adaptation: Unsupervised Domain Adaptation without Source Data  ---  Motivation</vt:lpstr>
      <vt:lpstr>Model Adaptation: Unsupervised Domain Adaptation without Source Data  ---  Method</vt:lpstr>
      <vt:lpstr>Model Adaptation: Unsupervised Domain Adaptation without Source Data  ---  Method</vt:lpstr>
      <vt:lpstr>Model Adaptation: Unsupervised Domain Adaptation without Source Data  ---  Experiments</vt:lpstr>
      <vt:lpstr>Model Adaptation: Unsupervised Domain Adaptation without Source Data  ---  Experiments</vt:lpstr>
      <vt:lpstr>Model Adaptation: Unsupervised Domain Adaptation without Source Data  ---  Experiments</vt:lpstr>
      <vt:lpstr>Model Adaptation: Unsupervised Domain Adaptation without Source Data  ---  Experiments</vt:lpstr>
      <vt:lpstr>Outline</vt:lpstr>
      <vt:lpstr>Conclusions</vt:lpstr>
      <vt:lpstr>Future Works</vt:lpstr>
      <vt:lpstr>Future Works</vt:lpstr>
      <vt:lpstr>Thanks, Q &amp; A</vt:lpstr>
      <vt:lpstr>Appendix -- SUIT</vt:lpstr>
      <vt:lpstr>Appendix -- SUIT</vt:lpstr>
      <vt:lpstr>Appendix – Label2Image-DA</vt:lpstr>
      <vt:lpstr>Appendix – Label2Image-DA</vt:lpstr>
      <vt:lpstr>Appendix – Model Adaptation</vt:lpstr>
      <vt:lpstr>Appendix – Model Adaptation</vt:lpstr>
      <vt:lpstr>Appendix – Model Adaptation</vt:lpstr>
      <vt:lpstr>Appendix – Model Adaptation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Unsupervised Domain Adaptation and its Application to Generative Models</dc:title>
  <dc:creator/>
  <cp:lastModifiedBy>LI Rui</cp:lastModifiedBy>
  <cp:revision>147</cp:revision>
  <dcterms:created xsi:type="dcterms:W3CDTF">2020-07-12T04:21:00Z</dcterms:created>
  <dcterms:modified xsi:type="dcterms:W3CDTF">2020-07-27T10:01:27Z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1033-11.2.0.9453</vt:lpwstr>
  </property>
</Properties>
</file>